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sldIdLst>
    <p:sldId id="256" r:id="rId2"/>
    <p:sldId id="257" r:id="rId3"/>
    <p:sldId id="258" r:id="rId4"/>
    <p:sldId id="259" r:id="rId5"/>
    <p:sldId id="260" r:id="rId6"/>
    <p:sldId id="288" r:id="rId7"/>
    <p:sldId id="289" r:id="rId8"/>
    <p:sldId id="290" r:id="rId9"/>
    <p:sldId id="262" r:id="rId10"/>
    <p:sldId id="261"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7" r:id="rId27"/>
    <p:sldId id="291" r:id="rId28"/>
    <p:sldId id="292" r:id="rId29"/>
    <p:sldId id="293" r:id="rId30"/>
    <p:sldId id="294" r:id="rId31"/>
    <p:sldId id="263" r:id="rId32"/>
    <p:sldId id="264" r:id="rId33"/>
    <p:sldId id="265" r:id="rId34"/>
    <p:sldId id="266" r:id="rId35"/>
    <p:sldId id="267" r:id="rId36"/>
    <p:sldId id="268" r:id="rId37"/>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0581EBF-FFA2-468A-8B55-4DB82D452FCE}"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8369-7DEB-4AF5-AE1A-5C0D0D0E7747}" type="slidenum">
              <a:rPr lang="en-US" smtClean="0"/>
              <a:t>‹#›</a:t>
            </a:fld>
            <a:endParaRPr lang="en-US"/>
          </a:p>
        </p:txBody>
      </p:sp>
    </p:spTree>
    <p:extLst>
      <p:ext uri="{BB962C8B-B14F-4D97-AF65-F5344CB8AC3E}">
        <p14:creationId xmlns:p14="http://schemas.microsoft.com/office/powerpoint/2010/main" val="2208099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581EBF-FFA2-468A-8B55-4DB82D452FCE}" type="datetimeFigureOut">
              <a:rPr lang="en-US" smtClean="0"/>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8369-7DEB-4AF5-AE1A-5C0D0D0E7747}" type="slidenum">
              <a:rPr lang="en-US" smtClean="0"/>
              <a:t>‹#›</a:t>
            </a:fld>
            <a:endParaRPr lang="en-US"/>
          </a:p>
        </p:txBody>
      </p:sp>
    </p:spTree>
    <p:extLst>
      <p:ext uri="{BB962C8B-B14F-4D97-AF65-F5344CB8AC3E}">
        <p14:creationId xmlns:p14="http://schemas.microsoft.com/office/powerpoint/2010/main" val="2747275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0581EBF-FFA2-468A-8B55-4DB82D452FCE}"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8369-7DEB-4AF5-AE1A-5C0D0D0E7747}" type="slidenum">
              <a:rPr lang="en-US" smtClean="0"/>
              <a:t>‹#›</a:t>
            </a:fld>
            <a:endParaRPr lang="en-US"/>
          </a:p>
        </p:txBody>
      </p:sp>
    </p:spTree>
    <p:extLst>
      <p:ext uri="{BB962C8B-B14F-4D97-AF65-F5344CB8AC3E}">
        <p14:creationId xmlns:p14="http://schemas.microsoft.com/office/powerpoint/2010/main" val="658416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0581EBF-FFA2-468A-8B55-4DB82D452FCE}"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8369-7DEB-4AF5-AE1A-5C0D0D0E7747}"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11964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0581EBF-FFA2-468A-8B55-4DB82D452FCE}"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8369-7DEB-4AF5-AE1A-5C0D0D0E7747}" type="slidenum">
              <a:rPr lang="en-US" smtClean="0"/>
              <a:t>‹#›</a:t>
            </a:fld>
            <a:endParaRPr lang="en-US"/>
          </a:p>
        </p:txBody>
      </p:sp>
    </p:spTree>
    <p:extLst>
      <p:ext uri="{BB962C8B-B14F-4D97-AF65-F5344CB8AC3E}">
        <p14:creationId xmlns:p14="http://schemas.microsoft.com/office/powerpoint/2010/main" val="554373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0581EBF-FFA2-468A-8B55-4DB82D452FCE}" type="datetimeFigureOut">
              <a:rPr lang="en-US" smtClean="0"/>
              <a:t>11/27/2023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8369-7DEB-4AF5-AE1A-5C0D0D0E7747}" type="slidenum">
              <a:rPr lang="en-US" smtClean="0"/>
              <a:t>‹#›</a:t>
            </a:fld>
            <a:endParaRPr lang="en-US"/>
          </a:p>
        </p:txBody>
      </p:sp>
    </p:spTree>
    <p:extLst>
      <p:ext uri="{BB962C8B-B14F-4D97-AF65-F5344CB8AC3E}">
        <p14:creationId xmlns:p14="http://schemas.microsoft.com/office/powerpoint/2010/main" val="1667219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0581EBF-FFA2-468A-8B55-4DB82D452FCE}" type="datetimeFigureOut">
              <a:rPr lang="en-US" smtClean="0"/>
              <a:t>11/27/2023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8369-7DEB-4AF5-AE1A-5C0D0D0E7747}" type="slidenum">
              <a:rPr lang="en-US" smtClean="0"/>
              <a:t>‹#›</a:t>
            </a:fld>
            <a:endParaRPr lang="en-US"/>
          </a:p>
        </p:txBody>
      </p:sp>
    </p:spTree>
    <p:extLst>
      <p:ext uri="{BB962C8B-B14F-4D97-AF65-F5344CB8AC3E}">
        <p14:creationId xmlns:p14="http://schemas.microsoft.com/office/powerpoint/2010/main" val="2372435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0581EBF-FFA2-468A-8B55-4DB82D452FCE}"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8369-7DEB-4AF5-AE1A-5C0D0D0E7747}" type="slidenum">
              <a:rPr lang="en-US" smtClean="0"/>
              <a:t>‹#›</a:t>
            </a:fld>
            <a:endParaRPr lang="en-US"/>
          </a:p>
        </p:txBody>
      </p:sp>
    </p:spTree>
    <p:extLst>
      <p:ext uri="{BB962C8B-B14F-4D97-AF65-F5344CB8AC3E}">
        <p14:creationId xmlns:p14="http://schemas.microsoft.com/office/powerpoint/2010/main" val="824634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0581EBF-FFA2-468A-8B55-4DB82D452FCE}"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8369-7DEB-4AF5-AE1A-5C0D0D0E7747}" type="slidenum">
              <a:rPr lang="en-US" smtClean="0"/>
              <a:t>‹#›</a:t>
            </a:fld>
            <a:endParaRPr lang="en-US"/>
          </a:p>
        </p:txBody>
      </p:sp>
    </p:spTree>
    <p:extLst>
      <p:ext uri="{BB962C8B-B14F-4D97-AF65-F5344CB8AC3E}">
        <p14:creationId xmlns:p14="http://schemas.microsoft.com/office/powerpoint/2010/main" val="3040368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10581EBF-FFA2-468A-8B55-4DB82D452FCE}"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8369-7DEB-4AF5-AE1A-5C0D0D0E7747}" type="slidenum">
              <a:rPr lang="en-US" smtClean="0"/>
              <a:t>‹#›</a:t>
            </a:fld>
            <a:endParaRPr lang="en-US"/>
          </a:p>
        </p:txBody>
      </p:sp>
    </p:spTree>
    <p:extLst>
      <p:ext uri="{BB962C8B-B14F-4D97-AF65-F5344CB8AC3E}">
        <p14:creationId xmlns:p14="http://schemas.microsoft.com/office/powerpoint/2010/main" val="3540280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0581EBF-FFA2-468A-8B55-4DB82D452FCE}"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8369-7DEB-4AF5-AE1A-5C0D0D0E7747}" type="slidenum">
              <a:rPr lang="en-US" smtClean="0"/>
              <a:t>‹#›</a:t>
            </a:fld>
            <a:endParaRPr lang="en-US"/>
          </a:p>
        </p:txBody>
      </p:sp>
    </p:spTree>
    <p:extLst>
      <p:ext uri="{BB962C8B-B14F-4D97-AF65-F5344CB8AC3E}">
        <p14:creationId xmlns:p14="http://schemas.microsoft.com/office/powerpoint/2010/main" val="1188911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0581EBF-FFA2-468A-8B55-4DB82D452FCE}" type="datetimeFigureOut">
              <a:rPr lang="en-US" smtClean="0"/>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8369-7DEB-4AF5-AE1A-5C0D0D0E7747}" type="slidenum">
              <a:rPr lang="en-US" smtClean="0"/>
              <a:t>‹#›</a:t>
            </a:fld>
            <a:endParaRPr lang="en-US"/>
          </a:p>
        </p:txBody>
      </p:sp>
    </p:spTree>
    <p:extLst>
      <p:ext uri="{BB962C8B-B14F-4D97-AF65-F5344CB8AC3E}">
        <p14:creationId xmlns:p14="http://schemas.microsoft.com/office/powerpoint/2010/main" val="290741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0581EBF-FFA2-468A-8B55-4DB82D452FCE}" type="datetimeFigureOut">
              <a:rPr lang="en-US" smtClean="0"/>
              <a:t>11/27/2023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D18369-7DEB-4AF5-AE1A-5C0D0D0E7747}" type="slidenum">
              <a:rPr lang="en-US" smtClean="0"/>
              <a:t>‹#›</a:t>
            </a:fld>
            <a:endParaRPr lang="en-US"/>
          </a:p>
        </p:txBody>
      </p:sp>
    </p:spTree>
    <p:extLst>
      <p:ext uri="{BB962C8B-B14F-4D97-AF65-F5344CB8AC3E}">
        <p14:creationId xmlns:p14="http://schemas.microsoft.com/office/powerpoint/2010/main" val="3786071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10581EBF-FFA2-468A-8B55-4DB82D452FCE}" type="datetimeFigureOut">
              <a:rPr lang="en-US" smtClean="0"/>
              <a:t>11/27/2023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5D18369-7DEB-4AF5-AE1A-5C0D0D0E7747}" type="slidenum">
              <a:rPr lang="en-US" smtClean="0"/>
              <a:t>‹#›</a:t>
            </a:fld>
            <a:endParaRPr lang="en-US"/>
          </a:p>
        </p:txBody>
      </p:sp>
    </p:spTree>
    <p:extLst>
      <p:ext uri="{BB962C8B-B14F-4D97-AF65-F5344CB8AC3E}">
        <p14:creationId xmlns:p14="http://schemas.microsoft.com/office/powerpoint/2010/main" val="1875240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0581EBF-FFA2-468A-8B55-4DB82D452FCE}" type="datetimeFigureOut">
              <a:rPr lang="en-US" smtClean="0"/>
              <a:t>11/27/2023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5D18369-7DEB-4AF5-AE1A-5C0D0D0E7747}" type="slidenum">
              <a:rPr lang="en-US" smtClean="0"/>
              <a:t>‹#›</a:t>
            </a:fld>
            <a:endParaRPr lang="en-US"/>
          </a:p>
        </p:txBody>
      </p:sp>
    </p:spTree>
    <p:extLst>
      <p:ext uri="{BB962C8B-B14F-4D97-AF65-F5344CB8AC3E}">
        <p14:creationId xmlns:p14="http://schemas.microsoft.com/office/powerpoint/2010/main" val="2918948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10581EBF-FFA2-468A-8B55-4DB82D452FCE}" type="datetimeFigureOut">
              <a:rPr lang="en-US" smtClean="0"/>
              <a:t>11/27/2023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5D18369-7DEB-4AF5-AE1A-5C0D0D0E7747}" type="slidenum">
              <a:rPr lang="en-US" smtClean="0"/>
              <a:t>‹#›</a:t>
            </a:fld>
            <a:endParaRPr lang="en-US"/>
          </a:p>
        </p:txBody>
      </p:sp>
    </p:spTree>
    <p:extLst>
      <p:ext uri="{BB962C8B-B14F-4D97-AF65-F5344CB8AC3E}">
        <p14:creationId xmlns:p14="http://schemas.microsoft.com/office/powerpoint/2010/main" val="7509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581EBF-FFA2-468A-8B55-4DB82D452FCE}" type="datetimeFigureOut">
              <a:rPr lang="en-US" smtClean="0"/>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8369-7DEB-4AF5-AE1A-5C0D0D0E7747}" type="slidenum">
              <a:rPr lang="en-US" smtClean="0"/>
              <a:t>‹#›</a:t>
            </a:fld>
            <a:endParaRPr lang="en-US"/>
          </a:p>
        </p:txBody>
      </p:sp>
    </p:spTree>
    <p:extLst>
      <p:ext uri="{BB962C8B-B14F-4D97-AF65-F5344CB8AC3E}">
        <p14:creationId xmlns:p14="http://schemas.microsoft.com/office/powerpoint/2010/main" val="2497907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0581EBF-FFA2-468A-8B55-4DB82D452FCE}" type="datetimeFigureOut">
              <a:rPr lang="en-US" smtClean="0"/>
              <a:t>11/27/2023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5D18369-7DEB-4AF5-AE1A-5C0D0D0E7747}" type="slidenum">
              <a:rPr lang="en-US" smtClean="0"/>
              <a:t>‹#›</a:t>
            </a:fld>
            <a:endParaRPr lang="en-US"/>
          </a:p>
        </p:txBody>
      </p:sp>
    </p:spTree>
    <p:extLst>
      <p:ext uri="{BB962C8B-B14F-4D97-AF65-F5344CB8AC3E}">
        <p14:creationId xmlns:p14="http://schemas.microsoft.com/office/powerpoint/2010/main" val="245543890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34240" y="167428"/>
            <a:ext cx="6393097"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Radiant IT Services</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 name="Rectangle 4"/>
          <p:cNvSpPr/>
          <p:nvPr/>
        </p:nvSpPr>
        <p:spPr>
          <a:xfrm>
            <a:off x="3707581" y="2156180"/>
            <a:ext cx="4842993" cy="923330"/>
          </a:xfrm>
          <a:prstGeom prst="rect">
            <a:avLst/>
          </a:prstGeom>
          <a:noFill/>
        </p:spPr>
        <p:txBody>
          <a:bodyPr wrap="non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News Website</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7" name="Rectangle 6"/>
          <p:cNvSpPr/>
          <p:nvPr/>
        </p:nvSpPr>
        <p:spPr>
          <a:xfrm>
            <a:off x="228600" y="6087160"/>
            <a:ext cx="2177716" cy="646331"/>
          </a:xfrm>
          <a:prstGeom prst="rect">
            <a:avLst/>
          </a:prstGeom>
        </p:spPr>
        <p:txBody>
          <a:bodyPr wrap="square">
            <a:spAutoFit/>
          </a:bodyPr>
          <a:lstStyle/>
          <a:p>
            <a:pPr algn="ctr"/>
            <a: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Guided By</a:t>
            </a:r>
          </a:p>
          <a:p>
            <a:pPr algn="ctr"/>
            <a: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Monika </a:t>
            </a:r>
            <a:r>
              <a:rPr lang="en-US"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Jadhav</a:t>
            </a:r>
            <a: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 </a:t>
            </a:r>
          </a:p>
        </p:txBody>
      </p:sp>
      <p:sp>
        <p:nvSpPr>
          <p:cNvPr id="8" name="Rectangle 7"/>
          <p:cNvSpPr/>
          <p:nvPr/>
        </p:nvSpPr>
        <p:spPr>
          <a:xfrm>
            <a:off x="8625782" y="5810161"/>
            <a:ext cx="3990474" cy="923330"/>
          </a:xfrm>
          <a:prstGeom prst="rect">
            <a:avLst/>
          </a:prstGeom>
        </p:spPr>
        <p:txBody>
          <a:bodyPr wrap="square">
            <a:spAutoFit/>
          </a:bodyPr>
          <a:lstStyle/>
          <a:p>
            <a:pPr algn="ctr"/>
            <a: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Submitted By</a:t>
            </a:r>
          </a:p>
          <a:p>
            <a:pPr algn="ctr"/>
            <a:r>
              <a:rPr lang="en-US"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Aishwarya</a:t>
            </a:r>
            <a: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 </a:t>
            </a:r>
            <a:r>
              <a:rPr lang="en-US"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Goriwale</a:t>
            </a:r>
            <a:endPar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endParaRPr>
          </a:p>
          <a:p>
            <a:pPr algn="ctr"/>
            <a: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Harsh </a:t>
            </a:r>
            <a:r>
              <a:rPr lang="en-US"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Daware</a:t>
            </a:r>
            <a:endPar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0" name="Picture 9"/>
          <p:cNvPicPr>
            <a:picLocks noChangeAspect="1"/>
          </p:cNvPicPr>
          <p:nvPr/>
        </p:nvPicPr>
        <p:blipFill>
          <a:blip r:embed="rId2"/>
          <a:stretch>
            <a:fillRect/>
          </a:stretch>
        </p:blipFill>
        <p:spPr>
          <a:xfrm rot="21067900">
            <a:off x="153822" y="1585061"/>
            <a:ext cx="3117809" cy="2237352"/>
          </a:xfrm>
          <a:prstGeom prst="rect">
            <a:avLst/>
          </a:prstGeom>
          <a:ln>
            <a:noFill/>
          </a:ln>
          <a:effectLst>
            <a:softEdge rad="112500"/>
          </a:effectLst>
        </p:spPr>
      </p:pic>
      <p:pic>
        <p:nvPicPr>
          <p:cNvPr id="11" name="Picture 10"/>
          <p:cNvPicPr>
            <a:picLocks noChangeAspect="1"/>
          </p:cNvPicPr>
          <p:nvPr/>
        </p:nvPicPr>
        <p:blipFill>
          <a:blip r:embed="rId3"/>
          <a:stretch>
            <a:fillRect/>
          </a:stretch>
        </p:blipFill>
        <p:spPr>
          <a:xfrm rot="377084">
            <a:off x="9010650" y="3568564"/>
            <a:ext cx="2857500" cy="1600200"/>
          </a:xfrm>
          <a:prstGeom prst="ellipse">
            <a:avLst/>
          </a:prstGeom>
          <a:ln>
            <a:noFill/>
          </a:ln>
          <a:effectLst>
            <a:softEdge rad="112500"/>
          </a:effectLst>
        </p:spPr>
      </p:pic>
      <p:pic>
        <p:nvPicPr>
          <p:cNvPr id="2" name="Picture 1"/>
          <p:cNvPicPr>
            <a:picLocks noChangeAspect="1"/>
          </p:cNvPicPr>
          <p:nvPr/>
        </p:nvPicPr>
        <p:blipFill rotWithShape="1">
          <a:blip r:embed="rId4"/>
          <a:srcRect r="73311"/>
          <a:stretch/>
        </p:blipFill>
        <p:spPr>
          <a:xfrm>
            <a:off x="2511556" y="152078"/>
            <a:ext cx="1022684" cy="902104"/>
          </a:xfrm>
          <a:prstGeom prst="ellipse">
            <a:avLst/>
          </a:prstGeom>
          <a:ln>
            <a:noFill/>
          </a:ln>
          <a:effectLst>
            <a:softEdge rad="112500"/>
          </a:effectLst>
        </p:spPr>
      </p:pic>
      <p:sp>
        <p:nvSpPr>
          <p:cNvPr id="3" name="Rectangle 2"/>
          <p:cNvSpPr/>
          <p:nvPr/>
        </p:nvSpPr>
        <p:spPr>
          <a:xfrm>
            <a:off x="3534240" y="4389652"/>
            <a:ext cx="4950394" cy="923330"/>
          </a:xfrm>
          <a:prstGeom prst="rect">
            <a:avLst/>
          </a:prstGeom>
          <a:noFill/>
        </p:spPr>
        <p:txBody>
          <a:bodyPr wrap="none" lIns="91440" tIns="45720" rIns="91440" bIns="45720">
            <a:spAutoFit/>
          </a:bodyPr>
          <a:lstStyle/>
          <a:p>
            <a:pPr algn="ct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effectLst>
              </a:rPr>
              <a:t>The Daily Brief</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6" name="TextBox 5"/>
          <p:cNvSpPr txBox="1"/>
          <p:nvPr/>
        </p:nvSpPr>
        <p:spPr>
          <a:xfrm>
            <a:off x="4416349" y="3787757"/>
            <a:ext cx="3425455" cy="523220"/>
          </a:xfrm>
          <a:prstGeom prst="rect">
            <a:avLst/>
          </a:prstGeom>
          <a:noFill/>
        </p:spPr>
        <p:txBody>
          <a:bodyPr wrap="square" rtlCol="0">
            <a:spAutoFit/>
          </a:bodyPr>
          <a:lstStyle/>
          <a:p>
            <a:r>
              <a:rPr lang="en-US" sz="2800" dirty="0" smtClean="0">
                <a:solidFill>
                  <a:schemeClr val="accent1">
                    <a:lumMod val="20000"/>
                    <a:lumOff val="80000"/>
                  </a:schemeClr>
                </a:solidFill>
                <a:latin typeface="Castellar" panose="020A0402060406010301" pitchFamily="18" charset="0"/>
              </a:rPr>
              <a:t>Project Name </a:t>
            </a:r>
            <a:endParaRPr lang="en-IN" sz="2800" dirty="0">
              <a:solidFill>
                <a:schemeClr val="accent1">
                  <a:lumMod val="20000"/>
                  <a:lumOff val="80000"/>
                </a:schemeClr>
              </a:solidFill>
              <a:latin typeface="Castellar" panose="020A0402060406010301" pitchFamily="18" charset="0"/>
            </a:endParaRPr>
          </a:p>
        </p:txBody>
      </p:sp>
    </p:spTree>
    <p:extLst>
      <p:ext uri="{BB962C8B-B14F-4D97-AF65-F5344CB8AC3E}">
        <p14:creationId xmlns:p14="http://schemas.microsoft.com/office/powerpoint/2010/main" val="12323782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9988" t="54476" r="6064" b="8559"/>
          <a:stretch/>
        </p:blipFill>
        <p:spPr>
          <a:xfrm>
            <a:off x="2083471" y="1735716"/>
            <a:ext cx="8361948" cy="4761338"/>
          </a:xfrm>
          <a:prstGeom prst="rect">
            <a:avLst/>
          </a:prstGeom>
          <a:ln>
            <a:noFill/>
          </a:ln>
          <a:effectLst>
            <a:outerShdw blurRad="190500" algn="tl" rotWithShape="0">
              <a:srgbClr val="000000">
                <a:alpha val="70000"/>
              </a:srgbClr>
            </a:outerShdw>
          </a:effectLst>
        </p:spPr>
      </p:pic>
      <p:sp>
        <p:nvSpPr>
          <p:cNvPr id="3" name="Rectangle 2"/>
          <p:cNvSpPr/>
          <p:nvPr/>
        </p:nvSpPr>
        <p:spPr>
          <a:xfrm>
            <a:off x="3490288" y="500861"/>
            <a:ext cx="5548314" cy="923330"/>
          </a:xfrm>
          <a:prstGeom prst="rect">
            <a:avLst/>
          </a:prstGeom>
          <a:noFill/>
        </p:spPr>
        <p:txBody>
          <a:bodyPr wrap="none" lIns="91440" tIns="45720" rIns="91440" bIns="45720">
            <a:spAutoFit/>
          </a:bodyPr>
          <a:lstStyle/>
          <a:p>
            <a:pPr algn="ctr"/>
            <a:r>
              <a:rPr lang="en-US" sz="5400" b="1" dirty="0" smtClean="0">
                <a:ln w="6600">
                  <a:solidFill>
                    <a:schemeClr val="accent2"/>
                  </a:solidFill>
                  <a:prstDash val="solid"/>
                </a:ln>
                <a:solidFill>
                  <a:srgbClr val="FFFFFF"/>
                </a:solidFill>
                <a:effectLst>
                  <a:outerShdw dist="38100" dir="2700000" algn="tl" rotWithShape="0">
                    <a:schemeClr val="accent2"/>
                  </a:outerShdw>
                </a:effectLst>
              </a:rPr>
              <a:t>Waterfall Model</a:t>
            </a:r>
            <a:endParaRPr lang="en-US" sz="5400" b="1"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204153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35808" y="2322576"/>
            <a:ext cx="6195009" cy="1754326"/>
          </a:xfrm>
          <a:prstGeom prst="rect">
            <a:avLst/>
          </a:prstGeom>
          <a:noFill/>
        </p:spPr>
        <p:txBody>
          <a:bodyPr wrap="square" lIns="91440" tIns="45720" rIns="91440" bIns="45720">
            <a:spAutoFit/>
          </a:bodyPr>
          <a:lstStyle/>
          <a:p>
            <a:pPr algn="ctr"/>
            <a:r>
              <a:rPr lang="en-US" sz="54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Documentation</a:t>
            </a:r>
          </a:p>
          <a:p>
            <a:pPr algn="ct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effectLst>
              </a:rPr>
              <a:t>(Screen Shots)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283063206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06801" y="1350227"/>
            <a:ext cx="3567002" cy="923330"/>
          </a:xfrm>
          <a:prstGeom prst="rect">
            <a:avLst/>
          </a:prstGeom>
          <a:noFill/>
        </p:spPr>
        <p:txBody>
          <a:bodyPr wrap="none" lIns="91440" tIns="45720" rIns="91440" bIns="45720">
            <a:spAutoFit/>
          </a:bodyPr>
          <a:lstStyle/>
          <a:p>
            <a:pPr algn="ctr"/>
            <a:r>
              <a:rPr lang="en-US" sz="4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Home</a:t>
            </a: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4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Page</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3" name="Picture 2"/>
          <p:cNvPicPr>
            <a:picLocks noChangeAspect="1"/>
          </p:cNvPicPr>
          <p:nvPr/>
        </p:nvPicPr>
        <p:blipFill rotWithShape="1">
          <a:blip r:embed="rId2"/>
          <a:srcRect t="8267" r="1000" b="4800"/>
          <a:stretch/>
        </p:blipFill>
        <p:spPr>
          <a:xfrm>
            <a:off x="96848" y="49611"/>
            <a:ext cx="6230800" cy="3077638"/>
          </a:xfrm>
          <a:prstGeom prst="rect">
            <a:avLst/>
          </a:prstGeom>
        </p:spPr>
      </p:pic>
      <p:pic>
        <p:nvPicPr>
          <p:cNvPr id="4" name="Picture 3"/>
          <p:cNvPicPr>
            <a:picLocks noChangeAspect="1"/>
          </p:cNvPicPr>
          <p:nvPr/>
        </p:nvPicPr>
        <p:blipFill>
          <a:blip r:embed="rId3"/>
          <a:stretch>
            <a:fillRect/>
          </a:stretch>
        </p:blipFill>
        <p:spPr>
          <a:xfrm>
            <a:off x="5821680" y="3273552"/>
            <a:ext cx="6193535" cy="3483864"/>
          </a:xfrm>
          <a:prstGeom prst="rect">
            <a:avLst/>
          </a:prstGeom>
        </p:spPr>
      </p:pic>
    </p:spTree>
    <p:extLst>
      <p:ext uri="{BB962C8B-B14F-4D97-AF65-F5344CB8AC3E}">
        <p14:creationId xmlns:p14="http://schemas.microsoft.com/office/powerpoint/2010/main" val="3090572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38240" y="64008"/>
            <a:ext cx="5884672" cy="3310128"/>
          </a:xfrm>
          <a:prstGeom prst="rect">
            <a:avLst/>
          </a:prstGeom>
        </p:spPr>
      </p:pic>
      <p:pic>
        <p:nvPicPr>
          <p:cNvPr id="3" name="Picture 2"/>
          <p:cNvPicPr>
            <a:picLocks noChangeAspect="1"/>
          </p:cNvPicPr>
          <p:nvPr/>
        </p:nvPicPr>
        <p:blipFill>
          <a:blip r:embed="rId3"/>
          <a:stretch>
            <a:fillRect/>
          </a:stretch>
        </p:blipFill>
        <p:spPr>
          <a:xfrm>
            <a:off x="125984" y="3465576"/>
            <a:ext cx="6112256" cy="3438144"/>
          </a:xfrm>
          <a:prstGeom prst="rect">
            <a:avLst/>
          </a:prstGeom>
        </p:spPr>
      </p:pic>
      <p:sp>
        <p:nvSpPr>
          <p:cNvPr id="4" name="Rectangle 3"/>
          <p:cNvSpPr/>
          <p:nvPr/>
        </p:nvSpPr>
        <p:spPr>
          <a:xfrm>
            <a:off x="1960131" y="1001375"/>
            <a:ext cx="3260828" cy="1754326"/>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About-Us</a:t>
            </a:r>
          </a:p>
          <a:p>
            <a:pPr algn="ctr"/>
            <a:r>
              <a:rPr lang="en-US"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Page</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0859989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7681" r="643" b="4264"/>
          <a:stretch/>
        </p:blipFill>
        <p:spPr>
          <a:xfrm>
            <a:off x="2196085" y="1700785"/>
            <a:ext cx="8712707" cy="4343400"/>
          </a:xfrm>
          <a:prstGeom prst="rect">
            <a:avLst/>
          </a:prstGeom>
        </p:spPr>
      </p:pic>
      <p:sp>
        <p:nvSpPr>
          <p:cNvPr id="3" name="Rectangle 2"/>
          <p:cNvSpPr/>
          <p:nvPr/>
        </p:nvSpPr>
        <p:spPr>
          <a:xfrm>
            <a:off x="4685293" y="132695"/>
            <a:ext cx="3498073"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Live News</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02893371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8133" r="1525" b="4400"/>
          <a:stretch/>
        </p:blipFill>
        <p:spPr>
          <a:xfrm>
            <a:off x="146304" y="61890"/>
            <a:ext cx="6446520" cy="3220805"/>
          </a:xfrm>
          <a:prstGeom prst="rect">
            <a:avLst/>
          </a:prstGeom>
        </p:spPr>
      </p:pic>
      <p:pic>
        <p:nvPicPr>
          <p:cNvPr id="3" name="Picture 2"/>
          <p:cNvPicPr>
            <a:picLocks noChangeAspect="1"/>
          </p:cNvPicPr>
          <p:nvPr/>
        </p:nvPicPr>
        <p:blipFill rotWithShape="1">
          <a:blip r:embed="rId3"/>
          <a:srcRect l="-75" t="8267" r="1675" b="4267"/>
          <a:stretch/>
        </p:blipFill>
        <p:spPr>
          <a:xfrm>
            <a:off x="6419088" y="3571890"/>
            <a:ext cx="5577840" cy="3176382"/>
          </a:xfrm>
          <a:prstGeom prst="rect">
            <a:avLst/>
          </a:prstGeom>
        </p:spPr>
      </p:pic>
      <p:sp>
        <p:nvSpPr>
          <p:cNvPr id="4" name="Rectangle 3"/>
          <p:cNvSpPr/>
          <p:nvPr/>
        </p:nvSpPr>
        <p:spPr>
          <a:xfrm>
            <a:off x="1301115" y="4320647"/>
            <a:ext cx="4523995"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Review Page</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02039830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53" t="8678" r="828" b="4673"/>
          <a:stretch/>
        </p:blipFill>
        <p:spPr>
          <a:xfrm>
            <a:off x="116392" y="82296"/>
            <a:ext cx="6074096" cy="3063240"/>
          </a:xfrm>
          <a:prstGeom prst="rect">
            <a:avLst/>
          </a:prstGeom>
        </p:spPr>
      </p:pic>
      <p:pic>
        <p:nvPicPr>
          <p:cNvPr id="3" name="Picture 2"/>
          <p:cNvPicPr>
            <a:picLocks noChangeAspect="1"/>
          </p:cNvPicPr>
          <p:nvPr/>
        </p:nvPicPr>
        <p:blipFill rotWithShape="1">
          <a:blip r:embed="rId3"/>
          <a:srcRect l="3450" t="8400" r="1225" b="4667"/>
          <a:stretch/>
        </p:blipFill>
        <p:spPr>
          <a:xfrm>
            <a:off x="5679518" y="3319272"/>
            <a:ext cx="6381418" cy="3273552"/>
          </a:xfrm>
          <a:prstGeom prst="rect">
            <a:avLst/>
          </a:prstGeom>
        </p:spPr>
      </p:pic>
      <p:sp>
        <p:nvSpPr>
          <p:cNvPr id="4" name="Rectangle 3"/>
          <p:cNvSpPr/>
          <p:nvPr/>
        </p:nvSpPr>
        <p:spPr>
          <a:xfrm>
            <a:off x="6701541" y="1129391"/>
            <a:ext cx="4549642" cy="1754326"/>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Contact – us </a:t>
            </a:r>
          </a:p>
          <a:p>
            <a:pPr algn="ctr"/>
            <a:r>
              <a:rPr lang="en-US"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Page</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9617865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2984" y="4272693"/>
            <a:ext cx="3409908" cy="923330"/>
          </a:xfrm>
          <a:prstGeom prst="rect">
            <a:avLst/>
          </a:prstGeom>
          <a:noFill/>
        </p:spPr>
        <p:txBody>
          <a:bodyPr wrap="none" lIns="91440" tIns="45720" rIns="91440" bIns="45720">
            <a:spAutoFit/>
          </a:bodyPr>
          <a:lstStyle/>
          <a:p>
            <a:pPr algn="ctr"/>
            <a:r>
              <a:rPr lang="en-US" sz="54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Category</a:t>
            </a:r>
          </a:p>
        </p:txBody>
      </p:sp>
      <p:pic>
        <p:nvPicPr>
          <p:cNvPr id="3" name="Picture 2"/>
          <p:cNvPicPr>
            <a:picLocks noChangeAspect="1"/>
          </p:cNvPicPr>
          <p:nvPr/>
        </p:nvPicPr>
        <p:blipFill rotWithShape="1">
          <a:blip r:embed="rId2"/>
          <a:srcRect l="601" t="8980" r="1352" b="4559"/>
          <a:stretch/>
        </p:blipFill>
        <p:spPr>
          <a:xfrm>
            <a:off x="98032" y="9144"/>
            <a:ext cx="6016459" cy="3264407"/>
          </a:xfrm>
          <a:prstGeom prst="rect">
            <a:avLst/>
          </a:prstGeom>
        </p:spPr>
      </p:pic>
      <p:pic>
        <p:nvPicPr>
          <p:cNvPr id="4" name="Picture 3"/>
          <p:cNvPicPr>
            <a:picLocks noChangeAspect="1"/>
          </p:cNvPicPr>
          <p:nvPr/>
        </p:nvPicPr>
        <p:blipFill rotWithShape="1">
          <a:blip r:embed="rId3"/>
          <a:srcRect l="1875" t="8667" r="1600" b="7733"/>
          <a:stretch/>
        </p:blipFill>
        <p:spPr>
          <a:xfrm>
            <a:off x="5800157" y="3447288"/>
            <a:ext cx="6268933" cy="3319272"/>
          </a:xfrm>
          <a:prstGeom prst="rect">
            <a:avLst/>
          </a:prstGeom>
        </p:spPr>
      </p:pic>
      <p:sp>
        <p:nvSpPr>
          <p:cNvPr id="6" name="Rectangle 5"/>
          <p:cNvSpPr/>
          <p:nvPr/>
        </p:nvSpPr>
        <p:spPr>
          <a:xfrm>
            <a:off x="6914835" y="1650598"/>
            <a:ext cx="4799712"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Entertainment</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2924482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800" t="8538" r="1043" b="4716"/>
          <a:stretch/>
        </p:blipFill>
        <p:spPr>
          <a:xfrm>
            <a:off x="1563624" y="1728217"/>
            <a:ext cx="9473184" cy="4709160"/>
          </a:xfrm>
          <a:prstGeom prst="rect">
            <a:avLst/>
          </a:prstGeom>
          <a:ln>
            <a:noFill/>
          </a:ln>
          <a:effectLst>
            <a:outerShdw blurRad="190500" algn="tl" rotWithShape="0">
              <a:srgbClr val="000000">
                <a:alpha val="70000"/>
              </a:srgbClr>
            </a:outerShdw>
          </a:effectLst>
        </p:spPr>
      </p:pic>
      <p:sp>
        <p:nvSpPr>
          <p:cNvPr id="3" name="Rectangle 2"/>
          <p:cNvSpPr/>
          <p:nvPr/>
        </p:nvSpPr>
        <p:spPr>
          <a:xfrm>
            <a:off x="3945593" y="553319"/>
            <a:ext cx="4355681"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Page Details</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662721403"/>
      </p:ext>
    </p:extLst>
  </p:cSld>
  <p:clrMapOvr>
    <a:masterClrMapping/>
  </p:clrMapOvr>
  <p:transition spd="slow">
    <p:wheel spokes="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75" t="9333" r="1375" b="4534"/>
          <a:stretch/>
        </p:blipFill>
        <p:spPr>
          <a:xfrm>
            <a:off x="5632988" y="-36576"/>
            <a:ext cx="6471432" cy="3191256"/>
          </a:xfrm>
          <a:prstGeom prst="rect">
            <a:avLst/>
          </a:prstGeom>
        </p:spPr>
      </p:pic>
      <p:pic>
        <p:nvPicPr>
          <p:cNvPr id="3" name="Picture 2"/>
          <p:cNvPicPr>
            <a:picLocks noChangeAspect="1"/>
          </p:cNvPicPr>
          <p:nvPr/>
        </p:nvPicPr>
        <p:blipFill rotWithShape="1">
          <a:blip r:embed="rId3"/>
          <a:srcRect l="2474" t="8133" r="1450" b="4267"/>
          <a:stretch/>
        </p:blipFill>
        <p:spPr>
          <a:xfrm>
            <a:off x="109728" y="3337560"/>
            <a:ext cx="6739253" cy="3456432"/>
          </a:xfrm>
          <a:prstGeom prst="rect">
            <a:avLst/>
          </a:prstGeom>
        </p:spPr>
      </p:pic>
      <p:sp>
        <p:nvSpPr>
          <p:cNvPr id="4" name="Rectangle 3"/>
          <p:cNvSpPr/>
          <p:nvPr/>
        </p:nvSpPr>
        <p:spPr>
          <a:xfrm>
            <a:off x="1686767" y="1312271"/>
            <a:ext cx="2820004"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Lifestyle</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 name="Rectangle 4"/>
          <p:cNvSpPr/>
          <p:nvPr/>
        </p:nvSpPr>
        <p:spPr>
          <a:xfrm>
            <a:off x="7690249" y="4274927"/>
            <a:ext cx="3358612"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Category</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4629615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14089" y="332419"/>
            <a:ext cx="2860078" cy="923330"/>
          </a:xfrm>
          <a:prstGeom prst="rect">
            <a:avLst/>
          </a:prstGeom>
          <a:noFill/>
        </p:spPr>
        <p:txBody>
          <a:bodyPr wrap="none" lIns="91440" tIns="45720" rIns="91440" bIns="45720">
            <a:spAutoFit/>
          </a:bodyPr>
          <a:lstStyle/>
          <a:p>
            <a:pPr algn="ctr"/>
            <a:r>
              <a:rPr lang="en-US" sz="5400" b="1" dirty="0" smtClean="0">
                <a:ln w="6600">
                  <a:solidFill>
                    <a:schemeClr val="accent2"/>
                  </a:solidFill>
                  <a:prstDash val="solid"/>
                </a:ln>
                <a:solidFill>
                  <a:srgbClr val="FFFFFF"/>
                </a:solidFill>
                <a:effectLst>
                  <a:outerShdw dist="38100" dir="2700000" algn="tl" rotWithShape="0">
                    <a:schemeClr val="accent2"/>
                  </a:outerShdw>
                </a:effectLst>
              </a:rPr>
              <a:t>Content</a:t>
            </a:r>
            <a:endParaRPr lang="en-US" sz="5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3" name="Rectangle 2"/>
          <p:cNvSpPr/>
          <p:nvPr/>
        </p:nvSpPr>
        <p:spPr>
          <a:xfrm>
            <a:off x="736897" y="1672255"/>
            <a:ext cx="5783257" cy="4832092"/>
          </a:xfrm>
          <a:prstGeom prst="rect">
            <a:avLst/>
          </a:prstGeom>
          <a:noFill/>
        </p:spPr>
        <p:txBody>
          <a:bodyPr wrap="square" lIns="91440" tIns="45720" rIns="91440" bIns="45720">
            <a:spAutoFit/>
          </a:bodyPr>
          <a:lstStyle/>
          <a:p>
            <a:pPr marL="914400" indent="-914400" algn="just">
              <a:buAutoNum type="arabicPeriod"/>
            </a:pPr>
            <a:r>
              <a:rPr lang="en-US" sz="2800"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Abstraction</a:t>
            </a:r>
          </a:p>
          <a:p>
            <a:pPr marL="914400" indent="-914400" algn="just">
              <a:buAutoNum type="arabicPeriod"/>
            </a:pPr>
            <a:r>
              <a:rPr lang="en-US" sz="2800"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a:t>
            </a:r>
          </a:p>
          <a:p>
            <a:pPr marL="914400" indent="-914400" algn="just">
              <a:buAutoNum type="arabicPeriod"/>
            </a:pPr>
            <a:r>
              <a:rPr lang="en-US" sz="2800"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Objective</a:t>
            </a:r>
          </a:p>
          <a:p>
            <a:pPr marL="914400" indent="-914400" algn="just">
              <a:buAutoNum type="arabicPeriod"/>
            </a:pPr>
            <a:r>
              <a:rPr lang="en-US" sz="2800"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System Requirement</a:t>
            </a:r>
          </a:p>
          <a:p>
            <a:pPr marL="914400" indent="-914400" algn="just">
              <a:buAutoNum type="arabicPeriod"/>
            </a:pPr>
            <a:r>
              <a:rPr lang="en-US" sz="2800"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Diagram</a:t>
            </a:r>
          </a:p>
          <a:p>
            <a:pPr marL="914400" indent="-914400" algn="just">
              <a:buAutoNum type="arabicPeriod"/>
            </a:pPr>
            <a:r>
              <a:rPr lang="en-US" sz="2800"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Documentation</a:t>
            </a:r>
          </a:p>
          <a:p>
            <a:pPr marL="914400" indent="-914400" algn="just">
              <a:buAutoNum type="arabicPeriod"/>
            </a:pPr>
            <a:r>
              <a:rPr lang="en-US" sz="2800"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Drawback</a:t>
            </a:r>
          </a:p>
          <a:p>
            <a:pPr marL="914400" indent="-914400" algn="just">
              <a:buAutoNum type="arabicPeriod"/>
            </a:pPr>
            <a:r>
              <a:rPr lang="en-US" sz="2800"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Future Scope</a:t>
            </a:r>
          </a:p>
          <a:p>
            <a:pPr marL="914400" indent="-914400" algn="just">
              <a:buAutoNum type="arabicPeriod"/>
            </a:pPr>
            <a:r>
              <a:rPr lang="en-US" sz="2800"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Conclusion</a:t>
            </a:r>
          </a:p>
          <a:p>
            <a:pPr marL="914400" indent="-914400" algn="just">
              <a:buAutoNum type="arabicPeriod"/>
            </a:pPr>
            <a:endParaRPr lang="en-US" sz="2800"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endParaRPr lang="en-US" sz="2800"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1821" y="3557016"/>
            <a:ext cx="6613001" cy="3075347"/>
          </a:xfrm>
          <a:prstGeom prst="rect">
            <a:avLst/>
          </a:prstGeom>
          <a:ln>
            <a:noFill/>
          </a:ln>
          <a:effectLst>
            <a:softEdge rad="112500"/>
          </a:effectLst>
        </p:spPr>
      </p:pic>
    </p:spTree>
    <p:extLst>
      <p:ext uri="{BB962C8B-B14F-4D97-AF65-F5344CB8AC3E}">
        <p14:creationId xmlns:p14="http://schemas.microsoft.com/office/powerpoint/2010/main" val="37276847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75" t="8533" r="1600" b="4933"/>
          <a:stretch/>
        </p:blipFill>
        <p:spPr>
          <a:xfrm>
            <a:off x="1647445" y="1707404"/>
            <a:ext cx="8897112" cy="4528804"/>
          </a:xfrm>
          <a:prstGeom prst="rect">
            <a:avLst/>
          </a:prstGeom>
        </p:spPr>
      </p:pic>
      <p:sp>
        <p:nvSpPr>
          <p:cNvPr id="3" name="Rectangle 2"/>
          <p:cNvSpPr/>
          <p:nvPr/>
        </p:nvSpPr>
        <p:spPr>
          <a:xfrm>
            <a:off x="3918160" y="407015"/>
            <a:ext cx="4355681"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Page Details</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0769269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7783" r="235" b="5425"/>
          <a:stretch/>
        </p:blipFill>
        <p:spPr>
          <a:xfrm>
            <a:off x="109728" y="27432"/>
            <a:ext cx="5980176" cy="3081528"/>
          </a:xfrm>
          <a:prstGeom prst="rect">
            <a:avLst/>
          </a:prstGeom>
        </p:spPr>
      </p:pic>
      <p:pic>
        <p:nvPicPr>
          <p:cNvPr id="3" name="Picture 2"/>
          <p:cNvPicPr>
            <a:picLocks noChangeAspect="1"/>
          </p:cNvPicPr>
          <p:nvPr/>
        </p:nvPicPr>
        <p:blipFill rotWithShape="1">
          <a:blip r:embed="rId3"/>
          <a:srcRect l="1" t="8299" r="-30" b="4179"/>
          <a:stretch/>
        </p:blipFill>
        <p:spPr>
          <a:xfrm>
            <a:off x="5065776" y="3392424"/>
            <a:ext cx="7004304" cy="3447288"/>
          </a:xfrm>
          <a:prstGeom prst="rect">
            <a:avLst/>
          </a:prstGeom>
        </p:spPr>
      </p:pic>
      <p:sp>
        <p:nvSpPr>
          <p:cNvPr id="4" name="Rectangle 3"/>
          <p:cNvSpPr/>
          <p:nvPr/>
        </p:nvSpPr>
        <p:spPr>
          <a:xfrm>
            <a:off x="858334" y="4608683"/>
            <a:ext cx="3358612"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Category</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 name="Rectangle 4"/>
          <p:cNvSpPr/>
          <p:nvPr/>
        </p:nvSpPr>
        <p:spPr>
          <a:xfrm>
            <a:off x="7639270" y="1379047"/>
            <a:ext cx="2180405"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Sports</a:t>
            </a:r>
            <a:endParaRPr lang="en-IN"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8519414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 t="8243" r="597" b="4248"/>
          <a:stretch/>
        </p:blipFill>
        <p:spPr>
          <a:xfrm>
            <a:off x="2081813" y="2112264"/>
            <a:ext cx="8291033" cy="4105656"/>
          </a:xfrm>
          <a:prstGeom prst="rect">
            <a:avLst/>
          </a:prstGeom>
          <a:ln>
            <a:noFill/>
          </a:ln>
          <a:effectLst>
            <a:outerShdw blurRad="190500" algn="tl" rotWithShape="0">
              <a:srgbClr val="000000">
                <a:alpha val="70000"/>
              </a:srgbClr>
            </a:outerShdw>
          </a:effectLst>
        </p:spPr>
      </p:pic>
      <p:sp>
        <p:nvSpPr>
          <p:cNvPr id="3" name="Rectangle 2"/>
          <p:cNvSpPr/>
          <p:nvPr/>
        </p:nvSpPr>
        <p:spPr>
          <a:xfrm>
            <a:off x="4021791" y="781919"/>
            <a:ext cx="4355681"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Page Details</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183061862"/>
      </p:ext>
    </p:extLst>
  </p:cSld>
  <p:clrMapOvr>
    <a:masterClrMapping/>
  </p:clrMapOvr>
  <p:transition spd="slow">
    <p:comb/>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76" t="8814" r="904" b="4364"/>
          <a:stretch/>
        </p:blipFill>
        <p:spPr>
          <a:xfrm>
            <a:off x="5504688" y="18289"/>
            <a:ext cx="6583680" cy="3270212"/>
          </a:xfrm>
          <a:prstGeom prst="rect">
            <a:avLst/>
          </a:prstGeom>
        </p:spPr>
      </p:pic>
      <p:pic>
        <p:nvPicPr>
          <p:cNvPr id="3" name="Picture 2"/>
          <p:cNvPicPr>
            <a:picLocks noChangeAspect="1"/>
          </p:cNvPicPr>
          <p:nvPr/>
        </p:nvPicPr>
        <p:blipFill rotWithShape="1">
          <a:blip r:embed="rId3"/>
          <a:srcRect l="1141" t="8745" r="1774" b="3830"/>
          <a:stretch/>
        </p:blipFill>
        <p:spPr>
          <a:xfrm>
            <a:off x="100584" y="3454068"/>
            <a:ext cx="6665976" cy="3376500"/>
          </a:xfrm>
          <a:prstGeom prst="rect">
            <a:avLst/>
          </a:prstGeom>
        </p:spPr>
      </p:pic>
      <p:sp>
        <p:nvSpPr>
          <p:cNvPr id="4" name="Rectangle 3"/>
          <p:cNvSpPr/>
          <p:nvPr/>
        </p:nvSpPr>
        <p:spPr>
          <a:xfrm>
            <a:off x="1703928" y="1449431"/>
            <a:ext cx="2803973"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Spiritual</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 name="Rectangle 4"/>
          <p:cNvSpPr/>
          <p:nvPr/>
        </p:nvSpPr>
        <p:spPr>
          <a:xfrm>
            <a:off x="7315345" y="4412087"/>
            <a:ext cx="3358612"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Category</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90739174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71" t="8111" r="1543" b="4286"/>
          <a:stretch/>
        </p:blipFill>
        <p:spPr>
          <a:xfrm>
            <a:off x="1609344" y="1636776"/>
            <a:ext cx="9262872" cy="4672584"/>
          </a:xfrm>
          <a:prstGeom prst="rect">
            <a:avLst/>
          </a:prstGeom>
        </p:spPr>
      </p:pic>
      <p:sp>
        <p:nvSpPr>
          <p:cNvPr id="3" name="Rectangle 2"/>
          <p:cNvSpPr/>
          <p:nvPr/>
        </p:nvSpPr>
        <p:spPr>
          <a:xfrm>
            <a:off x="3982169" y="352151"/>
            <a:ext cx="4355681"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Page Details</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53834588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350" t="8166" r="1841" b="4581"/>
          <a:stretch/>
        </p:blipFill>
        <p:spPr>
          <a:xfrm>
            <a:off x="82296" y="82297"/>
            <a:ext cx="5980176" cy="3031775"/>
          </a:xfrm>
          <a:prstGeom prst="rect">
            <a:avLst/>
          </a:prstGeom>
        </p:spPr>
      </p:pic>
      <p:pic>
        <p:nvPicPr>
          <p:cNvPr id="3" name="Picture 2"/>
          <p:cNvPicPr>
            <a:picLocks noChangeAspect="1"/>
          </p:cNvPicPr>
          <p:nvPr/>
        </p:nvPicPr>
        <p:blipFill rotWithShape="1">
          <a:blip r:embed="rId3"/>
          <a:srcRect l="2326" t="8392" r="121" b="3481"/>
          <a:stretch/>
        </p:blipFill>
        <p:spPr>
          <a:xfrm>
            <a:off x="5276088" y="3300214"/>
            <a:ext cx="6821424" cy="3466345"/>
          </a:xfrm>
          <a:prstGeom prst="rect">
            <a:avLst/>
          </a:prstGeom>
        </p:spPr>
      </p:pic>
      <p:sp>
        <p:nvSpPr>
          <p:cNvPr id="4" name="Rectangle 3"/>
          <p:cNvSpPr/>
          <p:nvPr/>
        </p:nvSpPr>
        <p:spPr>
          <a:xfrm>
            <a:off x="6910512" y="1293983"/>
            <a:ext cx="3552576"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Education</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 name="Rectangle 4"/>
          <p:cNvSpPr/>
          <p:nvPr/>
        </p:nvSpPr>
        <p:spPr>
          <a:xfrm>
            <a:off x="1280305" y="4110056"/>
            <a:ext cx="3358612"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Category</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222867723"/>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321" t="7471" r="1717" b="1644"/>
          <a:stretch/>
        </p:blipFill>
        <p:spPr>
          <a:xfrm>
            <a:off x="1856185" y="1938528"/>
            <a:ext cx="8211359" cy="4329422"/>
          </a:xfrm>
          <a:prstGeom prst="rect">
            <a:avLst/>
          </a:prstGeom>
        </p:spPr>
      </p:pic>
      <p:sp>
        <p:nvSpPr>
          <p:cNvPr id="3" name="Rectangle 2"/>
          <p:cNvSpPr/>
          <p:nvPr/>
        </p:nvSpPr>
        <p:spPr>
          <a:xfrm>
            <a:off x="3899873" y="644759"/>
            <a:ext cx="4355681"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Page Details</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120968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8667" r="250" b="5333"/>
          <a:stretch/>
        </p:blipFill>
        <p:spPr>
          <a:xfrm>
            <a:off x="210312" y="155448"/>
            <a:ext cx="6146753" cy="2980944"/>
          </a:xfrm>
          <a:prstGeom prst="rect">
            <a:avLst/>
          </a:prstGeom>
        </p:spPr>
      </p:pic>
      <p:pic>
        <p:nvPicPr>
          <p:cNvPr id="3" name="Picture 2"/>
          <p:cNvPicPr>
            <a:picLocks noChangeAspect="1"/>
          </p:cNvPicPr>
          <p:nvPr/>
        </p:nvPicPr>
        <p:blipFill rotWithShape="1">
          <a:blip r:embed="rId3"/>
          <a:srcRect l="1801" t="8399" r="1600" b="7067"/>
          <a:stretch/>
        </p:blipFill>
        <p:spPr>
          <a:xfrm>
            <a:off x="5839554" y="3685032"/>
            <a:ext cx="6111653" cy="3008376"/>
          </a:xfrm>
          <a:prstGeom prst="rect">
            <a:avLst/>
          </a:prstGeom>
        </p:spPr>
      </p:pic>
      <p:sp>
        <p:nvSpPr>
          <p:cNvPr id="4" name="Rectangle 3"/>
          <p:cNvSpPr/>
          <p:nvPr/>
        </p:nvSpPr>
        <p:spPr>
          <a:xfrm>
            <a:off x="6744391" y="1513439"/>
            <a:ext cx="4171335" cy="923330"/>
          </a:xfrm>
          <a:prstGeom prst="rect">
            <a:avLst/>
          </a:prstGeom>
          <a:noFill/>
        </p:spPr>
        <p:txBody>
          <a:bodyPr wrap="none" lIns="91440" tIns="45720" rIns="91440" bIns="45720">
            <a:spAutoFit/>
          </a:bodyPr>
          <a:lstStyle/>
          <a:p>
            <a:pPr algn="ct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effectLst>
              </a:rPr>
              <a:t>Technology</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 name="Rectangle 4"/>
          <p:cNvSpPr/>
          <p:nvPr/>
        </p:nvSpPr>
        <p:spPr>
          <a:xfrm>
            <a:off x="1774081" y="4192845"/>
            <a:ext cx="3358612" cy="923330"/>
          </a:xfrm>
          <a:prstGeom prst="rect">
            <a:avLst/>
          </a:prstGeom>
          <a:noFill/>
        </p:spPr>
        <p:txBody>
          <a:bodyPr wrap="none" lIns="91440" tIns="45720" rIns="91440" bIns="45720">
            <a:spAutoFit/>
          </a:bodyPr>
          <a:lstStyle/>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Category</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91508257"/>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125" t="9066" r="1675" b="4933"/>
          <a:stretch/>
        </p:blipFill>
        <p:spPr>
          <a:xfrm>
            <a:off x="1106424" y="1809008"/>
            <a:ext cx="9226296" cy="4591791"/>
          </a:xfrm>
          <a:prstGeom prst="rect">
            <a:avLst/>
          </a:prstGeom>
        </p:spPr>
      </p:pic>
      <p:sp>
        <p:nvSpPr>
          <p:cNvPr id="3" name="Rectangle 2"/>
          <p:cNvSpPr/>
          <p:nvPr/>
        </p:nvSpPr>
        <p:spPr>
          <a:xfrm>
            <a:off x="3408682" y="544175"/>
            <a:ext cx="4405373" cy="923330"/>
          </a:xfrm>
          <a:prstGeom prst="rect">
            <a:avLst/>
          </a:prstGeom>
          <a:noFill/>
        </p:spPr>
        <p:txBody>
          <a:bodyPr wrap="none" lIns="91440" tIns="45720" rIns="91440" bIns="45720">
            <a:spAutoFit/>
          </a:bodyPr>
          <a:lstStyle/>
          <a:p>
            <a:pPr algn="ctr"/>
            <a:r>
              <a:rPr lang="en-US" sz="54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Page details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37064553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350" t="9333" r="1375" b="5200"/>
          <a:stretch/>
        </p:blipFill>
        <p:spPr>
          <a:xfrm>
            <a:off x="132638" y="27432"/>
            <a:ext cx="6716218" cy="3319272"/>
          </a:xfrm>
          <a:prstGeom prst="rect">
            <a:avLst/>
          </a:prstGeom>
        </p:spPr>
      </p:pic>
      <p:pic>
        <p:nvPicPr>
          <p:cNvPr id="3" name="Picture 2"/>
          <p:cNvPicPr>
            <a:picLocks noChangeAspect="1"/>
          </p:cNvPicPr>
          <p:nvPr/>
        </p:nvPicPr>
        <p:blipFill rotWithShape="1">
          <a:blip r:embed="rId3"/>
          <a:srcRect l="2025" t="7866" r="1374" b="9867"/>
          <a:stretch/>
        </p:blipFill>
        <p:spPr>
          <a:xfrm>
            <a:off x="5351002" y="3575304"/>
            <a:ext cx="6719077" cy="3218688"/>
          </a:xfrm>
          <a:prstGeom prst="rect">
            <a:avLst/>
          </a:prstGeom>
        </p:spPr>
      </p:pic>
      <p:sp>
        <p:nvSpPr>
          <p:cNvPr id="4" name="Rectangle 3"/>
          <p:cNvSpPr/>
          <p:nvPr/>
        </p:nvSpPr>
        <p:spPr>
          <a:xfrm>
            <a:off x="1263800" y="4320647"/>
            <a:ext cx="3409908" cy="923330"/>
          </a:xfrm>
          <a:prstGeom prst="rect">
            <a:avLst/>
          </a:prstGeom>
          <a:noFill/>
        </p:spPr>
        <p:txBody>
          <a:bodyPr wrap="none" lIns="91440" tIns="45720" rIns="91440" bIns="45720">
            <a:spAutoFit/>
          </a:bodyPr>
          <a:lstStyle/>
          <a:p>
            <a:pPr algn="ctr"/>
            <a:r>
              <a:rPr lang="en-US" sz="54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Category</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 name="Rectangle 4"/>
          <p:cNvSpPr/>
          <p:nvPr/>
        </p:nvSpPr>
        <p:spPr>
          <a:xfrm>
            <a:off x="8172057" y="1523011"/>
            <a:ext cx="2850460" cy="923330"/>
          </a:xfrm>
          <a:prstGeom prst="rect">
            <a:avLst/>
          </a:prstGeom>
          <a:noFill/>
        </p:spPr>
        <p:txBody>
          <a:bodyPr wrap="none" lIns="91440" tIns="45720" rIns="91440" bIns="45720">
            <a:spAutoFit/>
          </a:bodyPr>
          <a:lstStyle/>
          <a:p>
            <a:pPr algn="ctr"/>
            <a:r>
              <a:rPr lang="en-US" sz="54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Political</a:t>
            </a:r>
            <a:endParaRPr lang="en-IN"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803637700"/>
      </p:ext>
    </p:extLst>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62265" y="2093494"/>
            <a:ext cx="10010272" cy="3416320"/>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Now-a-days we live in age of Information Communication and Technology. We can’t think a single moment without technology. From Morning to night, we need, we need help of the technology. This is the revolutionary time of computer technology. Most of the works depends on web applications. </a:t>
            </a: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For this reason, anytime, anywhere, anyone can access a website by internet at low cost and we can find our expectable and most update information from website. At present information is one the most valuable resource of the current world. We have developed our project so that we can aware the people.</a:t>
            </a:r>
            <a:endParaRPr lang="en-US" sz="2400" dirty="0">
              <a:latin typeface="Times New Roman" panose="02020603050405020304" pitchFamily="18" charset="0"/>
              <a:cs typeface="Times New Roman" panose="02020603050405020304" pitchFamily="18" charset="0"/>
            </a:endParaRPr>
          </a:p>
        </p:txBody>
      </p:sp>
      <p:sp>
        <p:nvSpPr>
          <p:cNvPr id="4" name="Rectangle 3"/>
          <p:cNvSpPr/>
          <p:nvPr/>
        </p:nvSpPr>
        <p:spPr>
          <a:xfrm>
            <a:off x="4368433" y="488830"/>
            <a:ext cx="2997937" cy="923330"/>
          </a:xfrm>
          <a:prstGeom prst="rect">
            <a:avLst/>
          </a:prstGeom>
          <a:noFill/>
        </p:spPr>
        <p:txBody>
          <a:bodyPr wrap="none" lIns="91440" tIns="45720" rIns="91440" bIns="45720">
            <a:spAutoFit/>
          </a:bodyPr>
          <a:lstStyle/>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Abstract</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4234561724"/>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349" t="9066" r="1750" b="5733"/>
          <a:stretch/>
        </p:blipFill>
        <p:spPr>
          <a:xfrm>
            <a:off x="1270428" y="1901952"/>
            <a:ext cx="9336611" cy="4617720"/>
          </a:xfrm>
          <a:prstGeom prst="rect">
            <a:avLst/>
          </a:prstGeom>
        </p:spPr>
      </p:pic>
      <p:sp>
        <p:nvSpPr>
          <p:cNvPr id="3" name="Rectangle 2"/>
          <p:cNvSpPr/>
          <p:nvPr/>
        </p:nvSpPr>
        <p:spPr>
          <a:xfrm>
            <a:off x="3202990" y="544175"/>
            <a:ext cx="4743607" cy="923330"/>
          </a:xfrm>
          <a:prstGeom prst="rect">
            <a:avLst/>
          </a:prstGeom>
          <a:noFill/>
        </p:spPr>
        <p:txBody>
          <a:bodyPr wrap="none" lIns="91440" tIns="45720" rIns="91440" bIns="45720">
            <a:spAutoFit/>
          </a:bodyPr>
          <a:lstStyle/>
          <a:p>
            <a:pPr algn="ctr"/>
            <a:r>
              <a:rPr lang="en-US" sz="54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Pages Details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3713813387"/>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19926" y="589546"/>
            <a:ext cx="7170821" cy="707886"/>
          </a:xfrm>
          <a:prstGeom prst="rect">
            <a:avLst/>
          </a:prstGeom>
          <a:noFill/>
        </p:spPr>
        <p:txBody>
          <a:bodyPr wrap="square" rtlCol="0">
            <a:spAutoFit/>
          </a:bodyPr>
          <a:lstStyle/>
          <a:p>
            <a:r>
              <a:rPr lang="en-US" sz="4000" b="1" dirty="0" smtClean="0">
                <a:ln w="6600">
                  <a:solidFill>
                    <a:schemeClr val="accent2"/>
                  </a:solidFill>
                  <a:prstDash val="solid"/>
                </a:ln>
                <a:solidFill>
                  <a:srgbClr val="FFFFFF"/>
                </a:solidFill>
                <a:effectLst>
                  <a:outerShdw dist="38100" dir="2700000" algn="tl" rotWithShape="0">
                    <a:schemeClr val="accent2"/>
                  </a:outerShdw>
                </a:effectLst>
              </a:rPr>
              <a:t>Hardware  Requirement</a:t>
            </a:r>
            <a:endParaRPr lang="en-US" sz="40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3" name="TextBox 2"/>
          <p:cNvSpPr txBox="1"/>
          <p:nvPr/>
        </p:nvSpPr>
        <p:spPr>
          <a:xfrm>
            <a:off x="3404936" y="1780674"/>
            <a:ext cx="5979695" cy="4154984"/>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Processor:          2 GHz processor.</a:t>
            </a:r>
          </a:p>
          <a:p>
            <a:r>
              <a:rPr lang="en-US" sz="2400" dirty="0" smtClean="0">
                <a:latin typeface="Times New Roman" panose="02020603050405020304" pitchFamily="18" charset="0"/>
                <a:cs typeface="Times New Roman" panose="02020603050405020304" pitchFamily="18" charset="0"/>
              </a:rPr>
              <a:t>RAM:                50 MB</a:t>
            </a:r>
          </a:p>
          <a:p>
            <a:r>
              <a:rPr lang="en-US" sz="2400" dirty="0" smtClean="0">
                <a:latin typeface="Times New Roman" panose="02020603050405020304" pitchFamily="18" charset="0"/>
                <a:cs typeface="Times New Roman" panose="02020603050405020304" pitchFamily="18" charset="0"/>
              </a:rPr>
              <a:t>Hard Disk:        5 GB free hard drive space.</a:t>
            </a:r>
          </a:p>
          <a:p>
            <a:r>
              <a:rPr lang="en-US" sz="2400" dirty="0" smtClean="0">
                <a:latin typeface="Times New Roman" panose="02020603050405020304" pitchFamily="18" charset="0"/>
                <a:cs typeface="Times New Roman" panose="02020603050405020304" pitchFamily="18" charset="0"/>
              </a:rPr>
              <a:t>Speed :              2 GB of RAM</a:t>
            </a:r>
          </a:p>
          <a:p>
            <a:r>
              <a:rPr lang="en-US" sz="2400" dirty="0" smtClean="0">
                <a:latin typeface="Times New Roman" panose="02020603050405020304" pitchFamily="18" charset="0"/>
                <a:cs typeface="Times New Roman" panose="02020603050405020304" pitchFamily="18" charset="0"/>
              </a:rPr>
              <a:t>Audio :              Speakers or headphones, and    		  microphone</a:t>
            </a:r>
          </a:p>
          <a:p>
            <a:r>
              <a:rPr lang="en-US" sz="2400" dirty="0" smtClean="0">
                <a:latin typeface="Times New Roman" panose="02020603050405020304" pitchFamily="18" charset="0"/>
                <a:cs typeface="Times New Roman" panose="02020603050405020304" pitchFamily="18" charset="0"/>
              </a:rPr>
              <a:t>Bandwidth :      Minimum of 512kbps</a:t>
            </a:r>
          </a:p>
          <a:p>
            <a:r>
              <a:rPr lang="en-US" sz="2400" dirty="0" smtClean="0">
                <a:latin typeface="Times New Roman" panose="02020603050405020304" pitchFamily="18" charset="0"/>
                <a:cs typeface="Times New Roman" panose="02020603050405020304" pitchFamily="18" charset="0"/>
              </a:rPr>
              <a:t>Video :              Webcam</a:t>
            </a:r>
          </a:p>
          <a:p>
            <a:r>
              <a:rPr lang="en-US" sz="2400" dirty="0" smtClean="0">
                <a:latin typeface="Times New Roman" panose="02020603050405020304" pitchFamily="18" charset="0"/>
                <a:cs typeface="Times New Roman" panose="02020603050405020304" pitchFamily="18" charset="0"/>
              </a:rPr>
              <a:t>Printer :             Any Laser printer</a:t>
            </a:r>
          </a:p>
          <a:p>
            <a:r>
              <a:rPr lang="en-US" sz="2400" dirty="0" smtClean="0">
                <a:latin typeface="Times New Roman" panose="02020603050405020304" pitchFamily="18" charset="0"/>
                <a:cs typeface="Times New Roman" panose="02020603050405020304" pitchFamily="18" charset="0"/>
              </a:rPr>
              <a:t>Mouse</a:t>
            </a:r>
          </a:p>
          <a:p>
            <a:r>
              <a:rPr lang="en-US" sz="2400" dirty="0" smtClean="0">
                <a:latin typeface="Times New Roman" panose="02020603050405020304" pitchFamily="18" charset="0"/>
                <a:cs typeface="Times New Roman" panose="02020603050405020304" pitchFamily="18" charset="0"/>
              </a:rPr>
              <a:t>Keyboard</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26" y="4562856"/>
            <a:ext cx="2857500" cy="1997964"/>
          </a:xfrm>
          <a:prstGeom prst="rect">
            <a:avLst/>
          </a:prstGeom>
          <a:ln>
            <a:noFill/>
          </a:ln>
          <a:effectLst>
            <a:softEdge rad="112500"/>
          </a:effectLst>
        </p:spPr>
      </p:pic>
    </p:spTree>
    <p:extLst>
      <p:ext uri="{BB962C8B-B14F-4D97-AF65-F5344CB8AC3E}">
        <p14:creationId xmlns:p14="http://schemas.microsoft.com/office/powerpoint/2010/main" val="616217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3736" y="1835277"/>
            <a:ext cx="8646696" cy="2308324"/>
          </a:xfrm>
          <a:prstGeom prst="rect">
            <a:avLst/>
          </a:prstGeom>
        </p:spPr>
        <p:txBody>
          <a:bodyPr wrap="square">
            <a:spAutoFit/>
          </a:bodyPr>
          <a:lstStyle/>
          <a:p>
            <a:pPr algn="just"/>
            <a:r>
              <a:rPr lang="en-US" sz="2400" dirty="0" smtClean="0">
                <a:latin typeface="Times New Roman" panose="02020603050405020304" pitchFamily="18" charset="0"/>
                <a:cs typeface="Times New Roman" panose="02020603050405020304" pitchFamily="18" charset="0"/>
              </a:rPr>
              <a:t>This Software will run on any windows platform (NT, XP, Windows</a:t>
            </a:r>
          </a:p>
          <a:p>
            <a:pPr algn="just"/>
            <a:r>
              <a:rPr lang="en-US" sz="2400" dirty="0" smtClean="0">
                <a:latin typeface="Times New Roman" panose="02020603050405020304" pitchFamily="18" charset="0"/>
                <a:cs typeface="Times New Roman" panose="02020603050405020304" pitchFamily="18" charset="0"/>
              </a:rPr>
              <a:t>7,10 2000) operation system. Angular should be Preferable</a:t>
            </a:r>
          </a:p>
          <a:p>
            <a:pPr algn="just"/>
            <a:r>
              <a:rPr lang="en-US" sz="2400" dirty="0" smtClean="0">
                <a:latin typeface="Times New Roman" panose="02020603050405020304" pitchFamily="18" charset="0"/>
                <a:cs typeface="Times New Roman" panose="02020603050405020304" pitchFamily="18" charset="0"/>
              </a:rPr>
              <a:t>installed on the machine.</a:t>
            </a: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Operating System: Windows 10</a:t>
            </a:r>
          </a:p>
          <a:p>
            <a:pPr algn="just"/>
            <a:r>
              <a:rPr lang="en-US" sz="2400" dirty="0" smtClean="0">
                <a:latin typeface="Times New Roman" panose="02020603050405020304" pitchFamily="18" charset="0"/>
                <a:cs typeface="Times New Roman" panose="02020603050405020304" pitchFamily="18" charset="0"/>
              </a:rPr>
              <a:t>Front-End: HTML , CSS, Angular </a:t>
            </a:r>
            <a:r>
              <a:rPr lang="en-US" sz="2400" dirty="0" err="1" smtClean="0">
                <a:latin typeface="Times New Roman" panose="02020603050405020304" pitchFamily="18" charset="0"/>
                <a:cs typeface="Times New Roman" panose="02020603050405020304" pitchFamily="18" charset="0"/>
              </a:rPr>
              <a:t>Javascript</a:t>
            </a:r>
            <a:r>
              <a:rPr lang="en-US" sz="2400" dirty="0" smtClean="0">
                <a:latin typeface="Times New Roman" panose="02020603050405020304" pitchFamily="18" charset="0"/>
                <a:cs typeface="Times New Roman" panose="02020603050405020304" pitchFamily="18" charset="0"/>
              </a:rPr>
              <a:t>, Bootstrap,</a:t>
            </a:r>
          </a:p>
        </p:txBody>
      </p:sp>
      <p:sp>
        <p:nvSpPr>
          <p:cNvPr id="3" name="Rectangle 2"/>
          <p:cNvSpPr/>
          <p:nvPr/>
        </p:nvSpPr>
        <p:spPr>
          <a:xfrm>
            <a:off x="3088302" y="380818"/>
            <a:ext cx="6083717" cy="646331"/>
          </a:xfrm>
          <a:prstGeom prst="rect">
            <a:avLst/>
          </a:prstGeom>
        </p:spPr>
        <p:txBody>
          <a:bodyPr wrap="none">
            <a:spAutoFit/>
          </a:bodyPr>
          <a:lstStyle/>
          <a:p>
            <a:r>
              <a:rPr lang="en-US" sz="3600" b="1" dirty="0" smtClean="0">
                <a:ln w="6600">
                  <a:solidFill>
                    <a:schemeClr val="accent2"/>
                  </a:solidFill>
                  <a:prstDash val="solid"/>
                </a:ln>
                <a:solidFill>
                  <a:srgbClr val="FFFFFF"/>
                </a:solidFill>
                <a:effectLst>
                  <a:outerShdw dist="38100" dir="2700000" algn="tl" rotWithShape="0">
                    <a:schemeClr val="accent2"/>
                  </a:outerShdw>
                </a:effectLst>
              </a:rPr>
              <a:t>SOFTWARE  REQUIREMENTS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5332" y="4379480"/>
            <a:ext cx="3371580" cy="22436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568499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1580" y="794085"/>
            <a:ext cx="11333746" cy="6740307"/>
          </a:xfrm>
          <a:prstGeom prst="rect">
            <a:avLst/>
          </a:prstGeom>
        </p:spPr>
        <p:txBody>
          <a:bodyPr wrap="square">
            <a:spAutoFit/>
          </a:bodyPr>
          <a:lstStyle/>
          <a:p>
            <a:pPr marL="342900" indent="-342900">
              <a:buFont typeface="+mj-lt"/>
              <a:buAutoNum type="arabicPeriod"/>
            </a:pPr>
            <a:endParaRPr lang="en-US" sz="2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dirty="0" smtClean="0">
                <a:latin typeface="Times New Roman" panose="02020603050405020304" pitchFamily="18" charset="0"/>
                <a:cs typeface="Times New Roman" panose="02020603050405020304" pitchFamily="18" charset="0"/>
              </a:rPr>
              <a:t>The current system is very time consuming.</a:t>
            </a:r>
          </a:p>
          <a:p>
            <a:pPr marL="342900" indent="-342900">
              <a:buFont typeface="+mj-lt"/>
              <a:buAutoNum type="arabicPeriod"/>
            </a:pPr>
            <a:endParaRPr lang="en-US" sz="2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dirty="0" smtClean="0">
                <a:latin typeface="Times New Roman" panose="02020603050405020304" pitchFamily="18" charset="0"/>
                <a:cs typeface="Times New Roman" panose="02020603050405020304" pitchFamily="18" charset="0"/>
              </a:rPr>
              <a:t>We don’t manage news reporting system.</a:t>
            </a:r>
          </a:p>
          <a:p>
            <a:pPr marL="342900" indent="-342900">
              <a:buFont typeface="+mj-lt"/>
              <a:buAutoNum type="arabicPeriod"/>
            </a:pPr>
            <a:endParaRPr lang="en-US" sz="2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dirty="0" smtClean="0">
                <a:latin typeface="Times New Roman" panose="02020603050405020304" pitchFamily="18" charset="0"/>
                <a:cs typeface="Times New Roman" panose="02020603050405020304" pitchFamily="18" charset="0"/>
              </a:rPr>
              <a:t>System break down makes staff work to stop.</a:t>
            </a:r>
          </a:p>
          <a:p>
            <a:pPr marL="342900" indent="-342900">
              <a:buFont typeface="+mj-lt"/>
              <a:buAutoNum type="arabicPeriod"/>
            </a:pPr>
            <a:endParaRPr lang="en-US" sz="2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dirty="0" smtClean="0">
                <a:latin typeface="Times New Roman" panose="02020603050405020304" pitchFamily="18" charset="0"/>
                <a:cs typeface="Times New Roman" panose="02020603050405020304" pitchFamily="18" charset="0"/>
              </a:rPr>
              <a:t>Improper coding of the system damages the business.</a:t>
            </a:r>
          </a:p>
          <a:p>
            <a:pPr marL="342900" indent="-342900">
              <a:buFont typeface="+mj-lt"/>
              <a:buAutoNum type="arabicPeriod"/>
            </a:pPr>
            <a:endParaRPr lang="en-US" sz="2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dirty="0" smtClean="0">
                <a:latin typeface="Times New Roman" panose="02020603050405020304" pitchFamily="18" charset="0"/>
                <a:cs typeface="Times New Roman" panose="02020603050405020304" pitchFamily="18" charset="0"/>
              </a:rPr>
              <a:t>Sensibility level could not add.</a:t>
            </a:r>
          </a:p>
          <a:p>
            <a:pPr marL="342900" indent="-342900">
              <a:buFont typeface="+mj-lt"/>
              <a:buAutoNum type="arabicPeriod"/>
            </a:pPr>
            <a:endParaRPr lang="en-US" sz="2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dirty="0" smtClean="0">
                <a:latin typeface="Times New Roman" panose="02020603050405020304" pitchFamily="18" charset="0"/>
                <a:cs typeface="Times New Roman" panose="02020603050405020304" pitchFamily="18" charset="0"/>
              </a:rPr>
              <a:t>The System being large has its flaw of maintenance.</a:t>
            </a:r>
          </a:p>
          <a:p>
            <a:pPr marL="342900" indent="-342900">
              <a:buFont typeface="+mj-lt"/>
              <a:buAutoNum type="arabicPeriod"/>
            </a:pPr>
            <a:endParaRPr lang="en-US" sz="2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dirty="0" smtClean="0">
                <a:latin typeface="Times New Roman" panose="02020603050405020304" pitchFamily="18" charset="0"/>
                <a:cs typeface="Times New Roman" panose="02020603050405020304" pitchFamily="18" charset="0"/>
              </a:rPr>
              <a:t>As due to large Size the maintenance of the System in the Long run becomes difficult</a:t>
            </a:r>
          </a:p>
          <a:p>
            <a:pPr marL="342900" indent="-342900">
              <a:buFont typeface="+mj-lt"/>
              <a:buAutoNum type="arabicPeriod"/>
            </a:pPr>
            <a:endParaRPr lang="en-US" sz="2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dirty="0" smtClean="0">
                <a:latin typeface="Times New Roman" panose="02020603050405020304" pitchFamily="18" charset="0"/>
                <a:cs typeface="Times New Roman" panose="02020603050405020304" pitchFamily="18" charset="0"/>
              </a:rPr>
              <a:t>Attention And Emotional Development</a:t>
            </a:r>
          </a:p>
          <a:p>
            <a:pPr marL="342900" indent="-342900">
              <a:buFont typeface="+mj-lt"/>
              <a:buAutoNum type="arabicPeriod"/>
            </a:pPr>
            <a:endParaRPr lang="en-US" sz="2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dirty="0" smtClean="0">
                <a:latin typeface="Times New Roman" panose="02020603050405020304" pitchFamily="18" charset="0"/>
                <a:cs typeface="Times New Roman" panose="02020603050405020304" pitchFamily="18" charset="0"/>
              </a:rPr>
              <a:t>It is not suitable application for emergency needs.</a:t>
            </a:r>
            <a:endParaRPr lang="en-US" sz="2400" dirty="0">
              <a:latin typeface="Times New Roman" panose="02020603050405020304" pitchFamily="18" charset="0"/>
              <a:cs typeface="Times New Roman" panose="02020603050405020304" pitchFamily="18" charset="0"/>
            </a:endParaRPr>
          </a:p>
        </p:txBody>
      </p:sp>
      <p:sp>
        <p:nvSpPr>
          <p:cNvPr id="3" name="Rectangle 2"/>
          <p:cNvSpPr/>
          <p:nvPr/>
        </p:nvSpPr>
        <p:spPr>
          <a:xfrm>
            <a:off x="2884371" y="236439"/>
            <a:ext cx="7015062" cy="646331"/>
          </a:xfrm>
          <a:prstGeom prst="rect">
            <a:avLst/>
          </a:prstGeom>
        </p:spPr>
        <p:txBody>
          <a:bodyPr wrap="none">
            <a:spAutoFit/>
          </a:bodyPr>
          <a:lstStyle/>
          <a:p>
            <a:r>
              <a:rPr lang="en-US" sz="3600" b="1" dirty="0" smtClean="0">
                <a:ln w="6600">
                  <a:solidFill>
                    <a:schemeClr val="accent2"/>
                  </a:solidFill>
                  <a:prstDash val="solid"/>
                </a:ln>
                <a:solidFill>
                  <a:srgbClr val="FFFFFF"/>
                </a:solidFill>
                <a:effectLst>
                  <a:outerShdw dist="38100" dir="2700000" algn="tl" rotWithShape="0">
                    <a:schemeClr val="accent2"/>
                  </a:outerShdw>
                </a:effectLst>
              </a:rPr>
              <a:t>DRAWBACKS AND LIMITATIONS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6983" y="2459736"/>
            <a:ext cx="2931123" cy="19505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15688315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71356" y="308629"/>
            <a:ext cx="3812262" cy="707886"/>
          </a:xfrm>
          <a:prstGeom prst="rect">
            <a:avLst/>
          </a:prstGeom>
        </p:spPr>
        <p:txBody>
          <a:bodyPr wrap="none">
            <a:spAutoFit/>
          </a:bodyPr>
          <a:lstStyle/>
          <a:p>
            <a:r>
              <a:rPr lang="en-US" sz="4000" b="1" dirty="0" smtClean="0">
                <a:ln w="6600">
                  <a:solidFill>
                    <a:schemeClr val="accent2"/>
                  </a:solidFill>
                  <a:prstDash val="solid"/>
                </a:ln>
                <a:solidFill>
                  <a:srgbClr val="FFFFFF"/>
                </a:solidFill>
                <a:effectLst>
                  <a:outerShdw dist="38100" dir="2700000" algn="tl" rotWithShape="0">
                    <a:schemeClr val="accent2"/>
                  </a:outerShdw>
                </a:effectLst>
              </a:rPr>
              <a:t>FUTURE  SCOPE</a:t>
            </a:r>
          </a:p>
        </p:txBody>
      </p:sp>
      <p:sp>
        <p:nvSpPr>
          <p:cNvPr id="3" name="TextBox 2"/>
          <p:cNvSpPr txBox="1"/>
          <p:nvPr/>
        </p:nvSpPr>
        <p:spPr>
          <a:xfrm>
            <a:off x="1330693" y="2102639"/>
            <a:ext cx="6689558"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We will manage news reporting system.</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We make video conferencing system.</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We update  our database.</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Sensibility level could be added.</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9563" y="3145536"/>
            <a:ext cx="4447800" cy="245954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90295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15734" y="898176"/>
            <a:ext cx="3573414" cy="707886"/>
          </a:xfrm>
          <a:prstGeom prst="rect">
            <a:avLst/>
          </a:prstGeom>
        </p:spPr>
        <p:txBody>
          <a:bodyPr wrap="none">
            <a:spAutoFit/>
          </a:bodyPr>
          <a:lstStyle/>
          <a:p>
            <a:r>
              <a:rPr lang="en-US" sz="4000" b="1" dirty="0" smtClean="0">
                <a:ln w="6600">
                  <a:solidFill>
                    <a:schemeClr val="accent2"/>
                  </a:solidFill>
                  <a:prstDash val="solid"/>
                </a:ln>
                <a:solidFill>
                  <a:srgbClr val="FFFFFF"/>
                </a:solidFill>
                <a:effectLst>
                  <a:outerShdw dist="38100" dir="2700000" algn="tl" rotWithShape="0">
                    <a:schemeClr val="accent2"/>
                  </a:outerShdw>
                </a:effectLst>
              </a:rPr>
              <a:t>CONCLUSION</a:t>
            </a:r>
          </a:p>
        </p:txBody>
      </p:sp>
      <p:sp>
        <p:nvSpPr>
          <p:cNvPr id="3" name="TextBox 2"/>
          <p:cNvSpPr txBox="1"/>
          <p:nvPr/>
        </p:nvSpPr>
        <p:spPr>
          <a:xfrm>
            <a:off x="2261937" y="2430378"/>
            <a:ext cx="8121315" cy="2308324"/>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In our Project work, an attempt  has  been  made  to develop  a news  or information based web site . We develop  this project  that helps  people and make  them  aware  so that  they  can know  any  news.  To establish  this website  we use various methodologies . To develop  this project  we have faced many problems but we hardly  tried to developed  this project. </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082" y="195797"/>
            <a:ext cx="1428498" cy="1056322"/>
          </a:xfrm>
          <a:prstGeom prst="ellipse">
            <a:avLst/>
          </a:prstGeom>
          <a:ln>
            <a:noFill/>
          </a:ln>
          <a:effectLst>
            <a:softEdge rad="112500"/>
          </a:effectLst>
        </p:spPr>
      </p:pic>
    </p:spTree>
    <p:extLst>
      <p:ext uri="{BB962C8B-B14F-4D97-AF65-F5344CB8AC3E}">
        <p14:creationId xmlns:p14="http://schemas.microsoft.com/office/powerpoint/2010/main" val="9415861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584" y="400959"/>
            <a:ext cx="7589520" cy="62123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066849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21758" y="404881"/>
            <a:ext cx="4652236" cy="830997"/>
          </a:xfrm>
          <a:prstGeom prst="rect">
            <a:avLst/>
          </a:prstGeom>
        </p:spPr>
        <p:txBody>
          <a:bodyPr wrap="none">
            <a:spAutoFit/>
          </a:bodyPr>
          <a:lstStyle/>
          <a:p>
            <a:pPr algn="ctr"/>
            <a:r>
              <a:rPr lang="en-US" sz="4800" b="1" cap="none" spc="0" dirty="0" smtClean="0">
                <a:ln w="6600">
                  <a:solidFill>
                    <a:schemeClr val="accent2"/>
                  </a:solidFill>
                  <a:prstDash val="solid"/>
                </a:ln>
                <a:solidFill>
                  <a:srgbClr val="FFFFFF"/>
                </a:solidFill>
                <a:effectLst>
                  <a:outerShdw dist="38100" dir="2700000" algn="tl" rotWithShape="0">
                    <a:schemeClr val="accent2"/>
                  </a:outerShdw>
                </a:effectLst>
              </a:rPr>
              <a:t>INTRODUCTION</a:t>
            </a:r>
            <a:endParaRPr lang="en-US" sz="48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3" name="TextBox 2"/>
          <p:cNvSpPr txBox="1"/>
          <p:nvPr/>
        </p:nvSpPr>
        <p:spPr>
          <a:xfrm>
            <a:off x="746921" y="1716667"/>
            <a:ext cx="10323094"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News Website allows customers to read up to date news related to many fields like Entertainment, National, Sports, Political, Bollywood, Education , Jobs and Many More…</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Without any Payment or login. He / She can also contact us to give suggestion and can also give us feedback related to our site.</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New News can be added or post only by the admin and only admin have the authorized to update or delete any news.</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Admin have the right to give authority to other for news update, add </a:t>
            </a:r>
          </a:p>
          <a:p>
            <a:r>
              <a:rPr lang="en-US" sz="2400" dirty="0" smtClean="0">
                <a:latin typeface="Times New Roman" panose="02020603050405020304" pitchFamily="18" charset="0"/>
                <a:cs typeface="Times New Roman" panose="02020603050405020304" pitchFamily="18" charset="0"/>
              </a:rPr>
              <a:t>    or delete.</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4500" y="5337456"/>
            <a:ext cx="2857500" cy="1600200"/>
          </a:xfrm>
          <a:prstGeom prst="ellipse">
            <a:avLst/>
          </a:prstGeom>
          <a:ln>
            <a:noFill/>
          </a:ln>
          <a:effectLst>
            <a:softEdge rad="112500"/>
          </a:effectLst>
        </p:spPr>
      </p:pic>
    </p:spTree>
    <p:extLst>
      <p:ext uri="{BB962C8B-B14F-4D97-AF65-F5344CB8AC3E}">
        <p14:creationId xmlns:p14="http://schemas.microsoft.com/office/powerpoint/2010/main" val="2387391142"/>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49685" y="320387"/>
            <a:ext cx="6981399" cy="923330"/>
          </a:xfrm>
          <a:prstGeom prst="rect">
            <a:avLst/>
          </a:prstGeom>
          <a:noFill/>
        </p:spPr>
        <p:txBody>
          <a:bodyPr wrap="none" lIns="91440" tIns="45720" rIns="91440" bIns="45720">
            <a:spAutoFit/>
          </a:bodyPr>
          <a:lstStyle/>
          <a:p>
            <a:pPr algn="ctr"/>
            <a:r>
              <a:rPr lang="en-US" sz="5400" b="1" dirty="0" smtClean="0">
                <a:ln w="6600">
                  <a:solidFill>
                    <a:schemeClr val="accent2"/>
                  </a:solidFill>
                  <a:prstDash val="solid"/>
                </a:ln>
                <a:solidFill>
                  <a:srgbClr val="FFFFFF"/>
                </a:solidFill>
                <a:effectLst>
                  <a:outerShdw dist="38100" dir="2700000" algn="tl" rotWithShape="0">
                    <a:schemeClr val="accent2"/>
                  </a:outerShdw>
                </a:effectLst>
              </a:rPr>
              <a:t>Objective of Project</a:t>
            </a:r>
            <a:endParaRPr lang="en-US" sz="5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3" name="TextBox 2"/>
          <p:cNvSpPr txBox="1"/>
          <p:nvPr/>
        </p:nvSpPr>
        <p:spPr>
          <a:xfrm>
            <a:off x="589546" y="1684420"/>
            <a:ext cx="10684043"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objective of this project is to develop a web application for News Website that can aware the people.</a:t>
            </a:r>
          </a:p>
          <a:p>
            <a:endParaRPr lang="en-US" sz="24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Objective of this project is to provide the daily news</a:t>
            </a:r>
          </a:p>
          <a:p>
            <a:endParaRPr lang="en-US" sz="24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Objective of this project is to provide breaking news.</a:t>
            </a:r>
          </a:p>
          <a:p>
            <a:endParaRPr lang="en-US" sz="24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It makes use of various technologies to get required crime oriented information more quickly, easily, colorfully and attractively.</a:t>
            </a:r>
          </a:p>
          <a:p>
            <a:endParaRPr lang="en-US" sz="24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Dynamically provides facility.</a:t>
            </a:r>
          </a:p>
          <a:p>
            <a:endParaRPr lang="en-US" sz="24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To add any new information without any complexity.</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93710">
            <a:off x="414793" y="193576"/>
            <a:ext cx="2238375" cy="117695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6461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27206" y="2510135"/>
            <a:ext cx="3078087" cy="1754326"/>
          </a:xfrm>
          <a:prstGeom prst="rect">
            <a:avLst/>
          </a:prstGeom>
          <a:noFill/>
        </p:spPr>
        <p:txBody>
          <a:bodyPr wrap="none" lIns="91440" tIns="45720" rIns="91440" bIns="45720">
            <a:spAutoFit/>
          </a:bodyPr>
          <a:lstStyle/>
          <a:p>
            <a:pPr algn="ctr"/>
            <a:r>
              <a:rPr lang="en-US" sz="5400" b="1" dirty="0" smtClean="0">
                <a:ln w="6600">
                  <a:solidFill>
                    <a:schemeClr val="accent2"/>
                  </a:solidFill>
                  <a:prstDash val="solid"/>
                </a:ln>
                <a:solidFill>
                  <a:srgbClr val="FFFFFF"/>
                </a:solidFill>
                <a:effectLst>
                  <a:outerShdw dist="38100" dir="2700000" algn="tl" rotWithShape="0">
                    <a:schemeClr val="accent2"/>
                  </a:outerShdw>
                </a:effectLst>
              </a:rPr>
              <a:t>ERD </a:t>
            </a:r>
          </a:p>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Diagram</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190" y="826956"/>
            <a:ext cx="7208250" cy="53213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98382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6789" y="1833479"/>
            <a:ext cx="3078087" cy="1754326"/>
          </a:xfrm>
          <a:prstGeom prst="rect">
            <a:avLst/>
          </a:prstGeom>
          <a:noFill/>
        </p:spPr>
        <p:txBody>
          <a:bodyPr wrap="none" lIns="91440" tIns="45720" rIns="91440" bIns="45720">
            <a:spAutoFit/>
          </a:bodyPr>
          <a:lstStyle/>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Activity</a:t>
            </a:r>
          </a:p>
          <a:p>
            <a:pPr algn="ctr"/>
            <a:r>
              <a:rPr lang="en-US" sz="5400" b="1" dirty="0" smtClean="0">
                <a:ln w="6600">
                  <a:solidFill>
                    <a:schemeClr val="accent2"/>
                  </a:solidFill>
                  <a:prstDash val="solid"/>
                </a:ln>
                <a:solidFill>
                  <a:srgbClr val="FFFFFF"/>
                </a:solidFill>
                <a:effectLst>
                  <a:outerShdw dist="38100" dir="2700000" algn="tl" rotWithShape="0">
                    <a:schemeClr val="accent2"/>
                  </a:outerShdw>
                </a:effectLst>
              </a:rPr>
              <a:t>Diagram</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94" t="-669" r="58630" b="31201"/>
          <a:stretch/>
        </p:blipFill>
        <p:spPr>
          <a:xfrm>
            <a:off x="5492766" y="586320"/>
            <a:ext cx="4547346" cy="56773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333182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8491" y="105263"/>
            <a:ext cx="4397358" cy="1754326"/>
          </a:xfrm>
          <a:prstGeom prst="rect">
            <a:avLst/>
          </a:prstGeom>
          <a:noFill/>
        </p:spPr>
        <p:txBody>
          <a:bodyPr wrap="none" lIns="91440" tIns="45720" rIns="91440" bIns="45720">
            <a:spAutoFit/>
          </a:bodyPr>
          <a:lstStyle/>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Component </a:t>
            </a:r>
          </a:p>
          <a:p>
            <a:pPr algn="ctr"/>
            <a:r>
              <a:rPr lang="en-US" sz="5400" b="1" dirty="0" smtClean="0">
                <a:ln w="6600">
                  <a:solidFill>
                    <a:schemeClr val="accent2"/>
                  </a:solidFill>
                  <a:prstDash val="solid"/>
                </a:ln>
                <a:solidFill>
                  <a:srgbClr val="FFFFFF"/>
                </a:solidFill>
                <a:effectLst>
                  <a:outerShdw dist="38100" dir="2700000" algn="tl" rotWithShape="0">
                    <a:schemeClr val="accent2"/>
                  </a:outerShdw>
                </a:effectLst>
              </a:rPr>
              <a:t>Diagram</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4266" r="10299" b="46267"/>
          <a:stretch/>
        </p:blipFill>
        <p:spPr>
          <a:xfrm>
            <a:off x="1679718" y="2487168"/>
            <a:ext cx="9374582" cy="30449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0500624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8490" t="7545" r="14603" b="44776"/>
          <a:stretch/>
        </p:blipFill>
        <p:spPr>
          <a:xfrm>
            <a:off x="6509084" y="101076"/>
            <a:ext cx="5185611" cy="6540356"/>
          </a:xfrm>
          <a:prstGeom prst="rect">
            <a:avLst/>
          </a:prstGeom>
        </p:spPr>
      </p:pic>
      <p:sp>
        <p:nvSpPr>
          <p:cNvPr id="3" name="TextBox 2"/>
          <p:cNvSpPr txBox="1"/>
          <p:nvPr/>
        </p:nvSpPr>
        <p:spPr>
          <a:xfrm>
            <a:off x="9348536" y="745958"/>
            <a:ext cx="1395664" cy="523220"/>
          </a:xfrm>
          <a:prstGeom prst="rect">
            <a:avLst/>
          </a:prstGeom>
          <a:noFill/>
        </p:spPr>
        <p:txBody>
          <a:bodyPr wrap="square" rtlCol="0">
            <a:spAutoFit/>
          </a:bodyPr>
          <a:lstStyle/>
          <a:p>
            <a:r>
              <a:rPr lang="en-US" sz="1400" b="1" dirty="0" smtClean="0">
                <a:solidFill>
                  <a:schemeClr val="bg1"/>
                </a:solidFill>
              </a:rPr>
              <a:t>Visit News Portal</a:t>
            </a:r>
            <a:endParaRPr lang="en-US" sz="1400" b="1" dirty="0">
              <a:solidFill>
                <a:schemeClr val="bg1"/>
              </a:solidFill>
            </a:endParaRPr>
          </a:p>
        </p:txBody>
      </p:sp>
      <p:sp>
        <p:nvSpPr>
          <p:cNvPr id="5" name="TextBox 4"/>
          <p:cNvSpPr txBox="1"/>
          <p:nvPr/>
        </p:nvSpPr>
        <p:spPr>
          <a:xfrm>
            <a:off x="9348536" y="1914060"/>
            <a:ext cx="1395664" cy="523220"/>
          </a:xfrm>
          <a:prstGeom prst="rect">
            <a:avLst/>
          </a:prstGeom>
          <a:noFill/>
        </p:spPr>
        <p:txBody>
          <a:bodyPr wrap="square" rtlCol="0">
            <a:spAutoFit/>
          </a:bodyPr>
          <a:lstStyle/>
          <a:p>
            <a:r>
              <a:rPr lang="en-US" sz="1400" b="1" dirty="0" smtClean="0">
                <a:solidFill>
                  <a:schemeClr val="bg1"/>
                </a:solidFill>
              </a:rPr>
              <a:t>Search For News</a:t>
            </a:r>
            <a:endParaRPr lang="en-US" sz="1400" b="1" dirty="0">
              <a:solidFill>
                <a:schemeClr val="bg1"/>
              </a:solidFill>
            </a:endParaRPr>
          </a:p>
        </p:txBody>
      </p:sp>
      <p:sp>
        <p:nvSpPr>
          <p:cNvPr id="6" name="TextBox 5"/>
          <p:cNvSpPr txBox="1"/>
          <p:nvPr/>
        </p:nvSpPr>
        <p:spPr>
          <a:xfrm>
            <a:off x="9537030" y="3220452"/>
            <a:ext cx="1395664" cy="523220"/>
          </a:xfrm>
          <a:prstGeom prst="rect">
            <a:avLst/>
          </a:prstGeom>
          <a:noFill/>
        </p:spPr>
        <p:txBody>
          <a:bodyPr wrap="square" rtlCol="0">
            <a:spAutoFit/>
          </a:bodyPr>
          <a:lstStyle/>
          <a:p>
            <a:r>
              <a:rPr lang="en-US" sz="1400" b="1" dirty="0" smtClean="0">
                <a:solidFill>
                  <a:schemeClr val="bg1"/>
                </a:solidFill>
              </a:rPr>
              <a:t>Visit News Category</a:t>
            </a:r>
            <a:endParaRPr lang="en-US" sz="1400" b="1" dirty="0">
              <a:solidFill>
                <a:schemeClr val="bg1"/>
              </a:solidFill>
            </a:endParaRPr>
          </a:p>
        </p:txBody>
      </p:sp>
      <p:sp>
        <p:nvSpPr>
          <p:cNvPr id="7" name="TextBox 6"/>
          <p:cNvSpPr txBox="1"/>
          <p:nvPr/>
        </p:nvSpPr>
        <p:spPr>
          <a:xfrm>
            <a:off x="9717502" y="4170024"/>
            <a:ext cx="1580149" cy="738664"/>
          </a:xfrm>
          <a:prstGeom prst="rect">
            <a:avLst/>
          </a:prstGeom>
          <a:noFill/>
        </p:spPr>
        <p:txBody>
          <a:bodyPr wrap="square" rtlCol="0">
            <a:spAutoFit/>
          </a:bodyPr>
          <a:lstStyle/>
          <a:p>
            <a:r>
              <a:rPr lang="en-US" sz="1400" b="1" dirty="0" smtClean="0">
                <a:solidFill>
                  <a:schemeClr val="bg1"/>
                </a:solidFill>
              </a:rPr>
              <a:t>Leave feedback for Page</a:t>
            </a:r>
            <a:endParaRPr lang="en-US" sz="1400" b="1" dirty="0">
              <a:solidFill>
                <a:schemeClr val="bg1"/>
              </a:solidFill>
            </a:endParaRPr>
          </a:p>
        </p:txBody>
      </p:sp>
      <p:sp>
        <p:nvSpPr>
          <p:cNvPr id="8" name="TextBox 7"/>
          <p:cNvSpPr txBox="1"/>
          <p:nvPr/>
        </p:nvSpPr>
        <p:spPr>
          <a:xfrm>
            <a:off x="9809744" y="5556656"/>
            <a:ext cx="1395664" cy="738664"/>
          </a:xfrm>
          <a:prstGeom prst="rect">
            <a:avLst/>
          </a:prstGeom>
          <a:noFill/>
        </p:spPr>
        <p:txBody>
          <a:bodyPr wrap="square" rtlCol="0">
            <a:spAutoFit/>
          </a:bodyPr>
          <a:lstStyle/>
          <a:p>
            <a:r>
              <a:rPr lang="en-US" sz="1400" b="1" dirty="0" smtClean="0">
                <a:solidFill>
                  <a:schemeClr val="bg1"/>
                </a:solidFill>
              </a:rPr>
              <a:t>View Contact And About Us Page details</a:t>
            </a:r>
            <a:endParaRPr lang="en-US" sz="1400" b="1" dirty="0">
              <a:solidFill>
                <a:schemeClr val="bg1"/>
              </a:solidFill>
            </a:endParaRPr>
          </a:p>
        </p:txBody>
      </p:sp>
      <p:sp>
        <p:nvSpPr>
          <p:cNvPr id="9" name="TextBox 8"/>
          <p:cNvSpPr txBox="1"/>
          <p:nvPr/>
        </p:nvSpPr>
        <p:spPr>
          <a:xfrm>
            <a:off x="6713621" y="2912675"/>
            <a:ext cx="721895" cy="307777"/>
          </a:xfrm>
          <a:prstGeom prst="rect">
            <a:avLst/>
          </a:prstGeom>
          <a:noFill/>
        </p:spPr>
        <p:txBody>
          <a:bodyPr wrap="square" rtlCol="0">
            <a:spAutoFit/>
          </a:bodyPr>
          <a:lstStyle/>
          <a:p>
            <a:r>
              <a:rPr lang="en-US" sz="1400" b="1" dirty="0" smtClean="0">
                <a:solidFill>
                  <a:schemeClr val="bg1"/>
                </a:solidFill>
              </a:rPr>
              <a:t>USER</a:t>
            </a:r>
            <a:endParaRPr lang="en-US" sz="1400" b="1" dirty="0">
              <a:solidFill>
                <a:schemeClr val="bg1"/>
              </a:solidFill>
            </a:endParaRPr>
          </a:p>
        </p:txBody>
      </p:sp>
      <p:sp>
        <p:nvSpPr>
          <p:cNvPr id="4" name="Rectangle 3"/>
          <p:cNvSpPr/>
          <p:nvPr/>
        </p:nvSpPr>
        <p:spPr>
          <a:xfrm>
            <a:off x="1978527" y="1773901"/>
            <a:ext cx="2319867" cy="2585323"/>
          </a:xfrm>
          <a:prstGeom prst="rect">
            <a:avLst/>
          </a:prstGeom>
          <a:noFill/>
        </p:spPr>
        <p:txBody>
          <a:bodyPr wrap="none" lIns="91440" tIns="45720" rIns="91440" bIns="45720">
            <a:spAutoFit/>
          </a:bodyPr>
          <a:lstStyle/>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Use</a:t>
            </a:r>
          </a:p>
          <a:p>
            <a:pPr algn="ctr"/>
            <a:r>
              <a:rPr lang="en-US" sz="5400" b="1" dirty="0" smtClean="0">
                <a:ln w="6600">
                  <a:solidFill>
                    <a:schemeClr val="accent2"/>
                  </a:solidFill>
                  <a:prstDash val="solid"/>
                </a:ln>
                <a:solidFill>
                  <a:srgbClr val="FFFFFF"/>
                </a:solidFill>
                <a:effectLst>
                  <a:outerShdw dist="38100" dir="2700000" algn="tl" rotWithShape="0">
                    <a:schemeClr val="accent2"/>
                  </a:outerShdw>
                </a:effectLst>
              </a:rPr>
              <a:t>Case</a:t>
            </a:r>
          </a:p>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Model</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943309009"/>
      </p:ext>
    </p:extLst>
  </p:cSld>
  <p:clrMapOvr>
    <a:masterClrMapping/>
  </p:clrMapOvr>
  <p:transition spd="slow">
    <p:randomBar dir="ver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426</TotalTime>
  <Words>658</Words>
  <Application>Microsoft Office PowerPoint</Application>
  <PresentationFormat>Widescreen</PresentationFormat>
  <Paragraphs>137</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Castellar</vt:lpstr>
      <vt:lpstr>Century Gothic</vt:lpstr>
      <vt:lpstr>Times New Roman</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Aishwarya</dc:creator>
  <cp:lastModifiedBy>Microsoft account</cp:lastModifiedBy>
  <cp:revision>13</cp:revision>
  <dcterms:modified xsi:type="dcterms:W3CDTF">2023-11-27T09:38:19Z</dcterms:modified>
</cp:coreProperties>
</file>